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62" r:id="rId5"/>
    <p:sldId id="261" r:id="rId6"/>
    <p:sldId id="263" r:id="rId7"/>
    <p:sldId id="264" r:id="rId8"/>
    <p:sldId id="265" r:id="rId9"/>
    <p:sldId id="266" r:id="rId10"/>
    <p:sldId id="278" r:id="rId11"/>
    <p:sldId id="268" r:id="rId12"/>
    <p:sldId id="276" r:id="rId13"/>
    <p:sldId id="270" r:id="rId14"/>
    <p:sldId id="269" r:id="rId15"/>
    <p:sldId id="271" r:id="rId16"/>
    <p:sldId id="272" r:id="rId17"/>
    <p:sldId id="277" r:id="rId18"/>
    <p:sldId id="273" r:id="rId19"/>
    <p:sldId id="274" r:id="rId20"/>
    <p:sldId id="258"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0"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1770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5" d="100"/>
          <a:sy n="65" d="100"/>
        </p:scale>
        <p:origin x="26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D64C6-4C56-422C-A37C-812F0AF3DA75}" type="datetimeFigureOut">
              <a:rPr lang="en-US" smtClean="0"/>
              <a:t>5/20/2017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FABF7-DBE8-4A53-8DD2-727F1C00DF11}" type="slidenum">
              <a:rPr lang="en-US" smtClean="0"/>
              <a:t>‹#›</a:t>
            </a:fld>
            <a:endParaRPr lang="en-US"/>
          </a:p>
        </p:txBody>
      </p:sp>
    </p:spTree>
    <p:extLst>
      <p:ext uri="{BB962C8B-B14F-4D97-AF65-F5344CB8AC3E}">
        <p14:creationId xmlns:p14="http://schemas.microsoft.com/office/powerpoint/2010/main" val="179726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ПЪРВИЧНА ИЗВЪНБОЛНИЧНАМЕДИЦИНСКА ПОМОЩ</a:t>
            </a:r>
          </a:p>
          <a:p>
            <a:r>
              <a:rPr lang="ru-RU" dirty="0" smtClean="0"/>
              <a:t>I. Здравно-информационни дейности</a:t>
            </a:r>
          </a:p>
          <a:p>
            <a:r>
              <a:rPr lang="ru-RU" dirty="0" smtClean="0"/>
              <a:t>1. Запознаване при първо посещение и при поискване на пациента със структурата,</a:t>
            </a:r>
          </a:p>
          <a:p>
            <a:r>
              <a:rPr lang="ru-RU" dirty="0" smtClean="0"/>
              <a:t>организацията и работния график на лечебното заведе</a:t>
            </a:r>
          </a:p>
          <a:p>
            <a:r>
              <a:rPr lang="ru-RU" dirty="0" smtClean="0"/>
              <a:t>ние за първична извънболнична</a:t>
            </a:r>
          </a:p>
          <a:p>
            <a:r>
              <a:rPr lang="ru-RU" dirty="0" smtClean="0"/>
              <a:t>медицинска помощ и квалификацията на медицинските специалисти.</a:t>
            </a:r>
          </a:p>
          <a:p>
            <a:r>
              <a:rPr lang="ru-RU" dirty="0" smtClean="0"/>
              <a:t>2. Запознаване при първо посещение и при поискване/възникване на необходимост на</a:t>
            </a:r>
          </a:p>
          <a:p>
            <a:r>
              <a:rPr lang="ru-RU" dirty="0" smtClean="0"/>
              <a:t>пациента със съдържанието на здравните дейности, предлагани от лечебното заведение, и</a:t>
            </a:r>
          </a:p>
          <a:p>
            <a:r>
              <a:rPr lang="ru-RU" dirty="0" smtClean="0"/>
              <a:t>начина за тяхното ползване, в това число със:</a:t>
            </a:r>
          </a:p>
          <a:p>
            <a:r>
              <a:rPr lang="ru-RU" dirty="0" smtClean="0"/>
              <a:t>2.1. вида и честотата на профилактичните прегледи и изследвания и отговорността при</a:t>
            </a:r>
          </a:p>
          <a:p>
            <a:r>
              <a:rPr lang="ru-RU" dirty="0" smtClean="0"/>
              <a:t>неявяване на профилактичен преглед;</a:t>
            </a:r>
          </a:p>
          <a:p>
            <a:r>
              <a:rPr lang="ru-RU" dirty="0" smtClean="0"/>
              <a:t>2.2. изпълнението на имунизационния календар и отговорността при неимунизиране;</a:t>
            </a:r>
          </a:p>
          <a:p>
            <a:r>
              <a:rPr lang="ru-RU" dirty="0" smtClean="0"/>
              <a:t>2.3. начина за заявяване на първичен преглед по конкретен медицински проблем, в т. ч. за</a:t>
            </a:r>
          </a:p>
          <a:p>
            <a:r>
              <a:rPr lang="ru-RU" dirty="0" smtClean="0"/>
              <a:t>посещение в дома;</a:t>
            </a:r>
          </a:p>
          <a:p>
            <a:r>
              <a:rPr lang="ru-RU" dirty="0" smtClean="0"/>
              <a:t>2.4. начина за диспансеризация при наличие на заболяване, подлежащо на</a:t>
            </a:r>
          </a:p>
          <a:p>
            <a:r>
              <a:rPr lang="ru-RU" dirty="0" smtClean="0"/>
              <a:t>диспансеризация;2.5. начина за насочване към лекар специалист в извънболничната медицинска помощ и</a:t>
            </a:r>
          </a:p>
          <a:p>
            <a:r>
              <a:rPr lang="ru-RU" dirty="0" smtClean="0"/>
              <a:t>медико-диагностично изследване;</a:t>
            </a:r>
          </a:p>
          <a:p>
            <a:r>
              <a:rPr lang="ru-RU" dirty="0" smtClean="0"/>
              <a:t>2.6. начина за насочване към болнично лечение;</a:t>
            </a:r>
          </a:p>
          <a:p>
            <a:r>
              <a:rPr lang="ru-RU" dirty="0" smtClean="0"/>
              <a:t>2.7. дейностите, за които се заплаща, размера на дължимите суми, реда и начина на</a:t>
            </a:r>
          </a:p>
          <a:p>
            <a:r>
              <a:rPr lang="ru-RU" dirty="0" smtClean="0"/>
              <a:t>заплащане и за издаване на документ за извършено плащане;</a:t>
            </a:r>
          </a:p>
          <a:p>
            <a:r>
              <a:rPr lang="ru-RU" dirty="0" smtClean="0"/>
              <a:t>2.8. достъпа на пациента до медицинска помощ извън обявения работен график.</a:t>
            </a:r>
          </a:p>
          <a:p>
            <a:r>
              <a:rPr lang="ru-RU" dirty="0" smtClean="0"/>
              <a:t>3. Запознаване на пациента с неговите права и задължения.</a:t>
            </a:r>
          </a:p>
          <a:p>
            <a:r>
              <a:rPr lang="ru-RU" dirty="0" smtClean="0"/>
              <a:t>II. Промоция на здравето</a:t>
            </a:r>
          </a:p>
          <a:p>
            <a:r>
              <a:rPr lang="ru-RU" dirty="0" smtClean="0"/>
              <a:t>1. Здравно възпитание:</a:t>
            </a:r>
          </a:p>
          <a:p>
            <a:r>
              <a:rPr lang="ru-RU" dirty="0" smtClean="0"/>
              <a:t>1.1. предоставяне на информация за възможностите за укрепване и подобряване на</a:t>
            </a:r>
          </a:p>
          <a:p>
            <a:r>
              <a:rPr lang="ru-RU" dirty="0" smtClean="0"/>
              <a:t>здравето, развитие на позитивни здравни характеристики и утвърждаване на положителни</a:t>
            </a:r>
          </a:p>
          <a:p>
            <a:r>
              <a:rPr lang="ru-RU" dirty="0" smtClean="0"/>
              <a:t>здравни навици и жизнени умения, в това число здравословно хранене, двигателна активност,</a:t>
            </a:r>
          </a:p>
          <a:p>
            <a:r>
              <a:rPr lang="ru-RU" dirty="0" smtClean="0"/>
              <a:t>режим на труд и почивка и други;</a:t>
            </a:r>
          </a:p>
          <a:p>
            <a:r>
              <a:rPr lang="ru-RU" dirty="0" smtClean="0"/>
              <a:t>1.2. запознаване с рисковите фактори за социално значимите заболявания и вредата от</a:t>
            </a:r>
          </a:p>
          <a:p>
            <a:r>
              <a:rPr lang="ru-RU" dirty="0" smtClean="0"/>
              <a:t>нездравословните навици – тютюнопушене, злоупотреба с алкохол, наркотични вещества,</a:t>
            </a:r>
          </a:p>
          <a:p>
            <a:r>
              <a:rPr lang="ru-RU" dirty="0" smtClean="0"/>
              <a:t>ниска двигателна активност, нездравословно хранене и други.</a:t>
            </a:r>
          </a:p>
          <a:p>
            <a:r>
              <a:rPr lang="ru-RU" dirty="0" smtClean="0"/>
              <a:t>2. Семейно здраве:</a:t>
            </a:r>
          </a:p>
          <a:p>
            <a:r>
              <a:rPr lang="ru-RU" dirty="0" smtClean="0"/>
              <a:t>2.1. комплексна оценка на здравните проблеми на пациента и семейството;</a:t>
            </a:r>
          </a:p>
          <a:p>
            <a:r>
              <a:rPr lang="ru-RU" dirty="0" smtClean="0"/>
              <a:t>2.2. преконцепционна консултация;</a:t>
            </a:r>
          </a:p>
          <a:p>
            <a:r>
              <a:rPr lang="ru-RU" dirty="0" smtClean="0"/>
              <a:t>2.3. семейно планиране.</a:t>
            </a:r>
          </a:p>
          <a:p>
            <a:r>
              <a:rPr lang="ru-RU" dirty="0" smtClean="0"/>
              <a:t>3. Детско здраве:</a:t>
            </a:r>
          </a:p>
          <a:p>
            <a:r>
              <a:rPr lang="ru-RU" dirty="0" smtClean="0"/>
              <a:t>3.1. промоция на кърменето;</a:t>
            </a:r>
          </a:p>
          <a:p>
            <a:r>
              <a:rPr lang="ru-RU" dirty="0" smtClean="0"/>
              <a:t>3.2. правилно отглеждане на децата.</a:t>
            </a:r>
          </a:p>
          <a:p>
            <a:r>
              <a:rPr lang="ru-RU" dirty="0" smtClean="0"/>
              <a:t>4. Групи с повишен медико-социален риск (обособени по възрастов, полов или друг</a:t>
            </a:r>
          </a:p>
          <a:p>
            <a:r>
              <a:rPr lang="ru-RU" dirty="0" smtClean="0"/>
              <a:t>признак групи от регистрираните в лечебното заведение лица):</a:t>
            </a:r>
          </a:p>
          <a:p>
            <a:r>
              <a:rPr lang="ru-RU" dirty="0" smtClean="0"/>
              <a:t>4.1. здравен и социален статус на групата – анализ и идентификация на приоритетни цели</a:t>
            </a:r>
          </a:p>
          <a:p>
            <a:r>
              <a:rPr lang="ru-RU" dirty="0" smtClean="0"/>
              <a:t>и задачи.</a:t>
            </a:r>
          </a:p>
          <a:p>
            <a:r>
              <a:rPr lang="ru-RU" dirty="0" smtClean="0"/>
              <a:t>III. Профилактика на заболяванията</a:t>
            </a:r>
          </a:p>
          <a:p>
            <a:r>
              <a:rPr lang="ru-RU" dirty="0" smtClean="0"/>
              <a:t>1. Извършване на профилактични прегледи съгласно Наредба № 39 от 2004 г. за</a:t>
            </a:r>
          </a:p>
          <a:p>
            <a:r>
              <a:rPr lang="ru-RU" dirty="0" smtClean="0"/>
              <a:t>профилактичните прегледи и диспансеризацията (ДВ, бр. 106 от 2004 г.), в това число:</a:t>
            </a:r>
          </a:p>
          <a:p>
            <a:r>
              <a:rPr lang="ru-RU" dirty="0" smtClean="0"/>
              <a:t>1.1. планиране на профилактичните прегледи и уведомяване на подлежащите на</a:t>
            </a:r>
          </a:p>
          <a:p>
            <a:r>
              <a:rPr lang="ru-RU" dirty="0" smtClean="0"/>
              <a:t>профилактичен преглед лица за определеното време и място на профилактичния преглед чрез</a:t>
            </a:r>
          </a:p>
          <a:p>
            <a:r>
              <a:rPr lang="ru-RU" dirty="0" smtClean="0"/>
              <a:t>един или повече от следните начини – информационно табло, поставено на общодостъпно</a:t>
            </a:r>
          </a:p>
          <a:p>
            <a:r>
              <a:rPr lang="ru-RU" dirty="0" smtClean="0"/>
              <a:t>място в лечебното заведение, писмо, телефонен разговор, електронно съобщение и други;</a:t>
            </a:r>
          </a:p>
          <a:p>
            <a:r>
              <a:rPr lang="ru-RU" dirty="0" smtClean="0"/>
              <a:t>1.2. по желание на родителя или настойника насочване на деца към лекар с придобита</a:t>
            </a:r>
          </a:p>
          <a:p>
            <a:r>
              <a:rPr lang="ru-RU" dirty="0" smtClean="0"/>
              <a:t>специалност по детски болести от лечебно заведение за специализирана извънболнична</a:t>
            </a:r>
          </a:p>
          <a:p>
            <a:r>
              <a:rPr lang="ru-RU" dirty="0" smtClean="0"/>
              <a:t>медицинска помощ за извършване на профилактичните прегледи и изследвания в случаите,</a:t>
            </a:r>
          </a:p>
          <a:p>
            <a:r>
              <a:rPr lang="ru-RU" dirty="0" smtClean="0"/>
              <a:t>когато общопрактикуващият (личният) лекар няма придобита специалност по детски</a:t>
            </a:r>
          </a:p>
          <a:p>
            <a:r>
              <a:rPr lang="ru-RU" dirty="0" smtClean="0"/>
              <a:t>болести;</a:t>
            </a:r>
          </a:p>
          <a:p>
            <a:r>
              <a:rPr lang="ru-RU" dirty="0" smtClean="0"/>
              <a:t>1.3. по желание на бременната насочване на бременни към лекар с придобита специалност</a:t>
            </a:r>
          </a:p>
          <a:p>
            <a:r>
              <a:rPr lang="ru-RU" dirty="0" smtClean="0"/>
              <a:t>по акушерство и гинекология от лечебно заведение за специализирана извънболнична</a:t>
            </a:r>
          </a:p>
          <a:p>
            <a:r>
              <a:rPr lang="ru-RU" dirty="0" smtClean="0"/>
              <a:t>медицинска помощ за извършване на профилактичните прегледи и изследвания;</a:t>
            </a:r>
          </a:p>
          <a:p>
            <a:r>
              <a:rPr lang="ru-RU" dirty="0" smtClean="0"/>
              <a:t>1.4. формиране, на базата на резултатите от профилактичните прегледи на лицата над 18</a:t>
            </a:r>
          </a:p>
          <a:p>
            <a:r>
              <a:rPr lang="ru-RU" dirty="0" smtClean="0"/>
              <a:t>години, на рискови групи от населението с цел профилактика на социално значими и</a:t>
            </a:r>
          </a:p>
          <a:p>
            <a:r>
              <a:rPr lang="ru-RU" dirty="0" smtClean="0"/>
              <a:t>приоритетни за страната заболявания – сърдечно-съдови заболявания, захарен диабет и злокачествени новообразувания, съгласно Наредба № 39 от 2004 г. за профилактичните</a:t>
            </a:r>
          </a:p>
          <a:p>
            <a:r>
              <a:rPr lang="ru-RU" dirty="0" smtClean="0"/>
              <a:t>прегледи и диспансеризацията.</a:t>
            </a:r>
          </a:p>
          <a:p>
            <a:r>
              <a:rPr lang="ru-RU" dirty="0" smtClean="0"/>
              <a:t>1.5. За рисковите групи по т. 1.4:</a:t>
            </a:r>
          </a:p>
          <a:p>
            <a:r>
              <a:rPr lang="ru-RU" dirty="0" smtClean="0"/>
              <a:t>1.5.1. оценка на рисковите фактори за здравето на пациента;</a:t>
            </a:r>
          </a:p>
          <a:p>
            <a:r>
              <a:rPr lang="ru-RU" dirty="0" smtClean="0"/>
              <a:t>1.5.2. оценка на вредни навици, водещи до увреждане на здравето;</a:t>
            </a:r>
          </a:p>
          <a:p>
            <a:r>
              <a:rPr lang="ru-RU" dirty="0" smtClean="0"/>
              <a:t>1.5.3. оценка на риска;</a:t>
            </a:r>
          </a:p>
          <a:p>
            <a:r>
              <a:rPr lang="ru-RU" dirty="0" smtClean="0"/>
              <a:t>1.5.4. насочване по преценка на общопрактикуващия лекар на лицата, включени в</a:t>
            </a:r>
          </a:p>
          <a:p>
            <a:r>
              <a:rPr lang="ru-RU" dirty="0" smtClean="0"/>
              <a:t>рисковите групи по т. 1.4, за профилактичен преглед веднъж годишно при съответния лекар</a:t>
            </a:r>
          </a:p>
          <a:p>
            <a:r>
              <a:rPr lang="ru-RU" dirty="0" smtClean="0"/>
              <a:t>специалист.</a:t>
            </a:r>
          </a:p>
          <a:p>
            <a:r>
              <a:rPr lang="ru-RU" dirty="0" smtClean="0"/>
              <a:t>2. Изпълнение на специфични профилактични дейности за пациента и неговото семейство:</a:t>
            </a:r>
          </a:p>
          <a:p>
            <a:r>
              <a:rPr lang="ru-RU" dirty="0" smtClean="0"/>
              <a:t>2.1. Изготвяне и контрол по изпълнението на семейни програми за:</a:t>
            </a:r>
          </a:p>
          <a:p>
            <a:r>
              <a:rPr lang="ru-RU" dirty="0" smtClean="0"/>
              <a:t>2.1.1. превенция на безплодието;</a:t>
            </a:r>
          </a:p>
          <a:p>
            <a:r>
              <a:rPr lang="ru-RU" dirty="0" smtClean="0"/>
              <a:t>2.1.2. превенция на полово предавани инфекциозни заболявания и СПИН;</a:t>
            </a:r>
          </a:p>
          <a:p>
            <a:r>
              <a:rPr lang="ru-RU" dirty="0" smtClean="0"/>
              <a:t>2.1.3. превенция на нежелана бременност;</a:t>
            </a:r>
          </a:p>
          <a:p>
            <a:r>
              <a:rPr lang="ru-RU" dirty="0" smtClean="0"/>
              <a:t>2.1.4. превенция на инфекциозни болести и паразитози;</a:t>
            </a:r>
          </a:p>
          <a:p>
            <a:r>
              <a:rPr lang="ru-RU" dirty="0" smtClean="0"/>
              <a:t>2.1.5. превенция на зависимости;</a:t>
            </a:r>
          </a:p>
          <a:p>
            <a:r>
              <a:rPr lang="ru-RU" dirty="0" smtClean="0"/>
              <a:t>2.1.6. превенция на лица със злокачествени заболявания на репродуктивната система;</a:t>
            </a:r>
          </a:p>
          <a:p>
            <a:r>
              <a:rPr lang="ru-RU" dirty="0" smtClean="0"/>
              <a:t>2.1.7. превенция на психичните разстройства.</a:t>
            </a:r>
          </a:p>
          <a:p>
            <a:r>
              <a:rPr lang="ru-RU" dirty="0" smtClean="0"/>
              <a:t>2.2. Дейности по национални здравни програми, финансирани чрез бюджета на</a:t>
            </a:r>
          </a:p>
          <a:p>
            <a:r>
              <a:rPr lang="ru-RU" dirty="0" smtClean="0"/>
              <a:t>Министерството на здравеопазването, съобразно съответните програми.</a:t>
            </a:r>
          </a:p>
          <a:p>
            <a:r>
              <a:rPr lang="ru-RU" dirty="0" smtClean="0"/>
              <a:t>IV. Диспансеризация</a:t>
            </a:r>
          </a:p>
          <a:p>
            <a:r>
              <a:rPr lang="ru-RU" dirty="0" smtClean="0"/>
              <a:t>1. Диспансеризация на лица със заболявания съгласно Наредба № 39 от 2004 г. за</a:t>
            </a:r>
          </a:p>
          <a:p>
            <a:r>
              <a:rPr lang="ru-RU" dirty="0" smtClean="0"/>
              <a:t>профилактичните прегледи и диспансеризацията.</a:t>
            </a:r>
          </a:p>
          <a:p>
            <a:r>
              <a:rPr lang="ru-RU" dirty="0" smtClean="0"/>
              <a:t>2. Анализ на резултатите от проведената диспансеризация за диспансеризираните от тях</a:t>
            </a:r>
          </a:p>
          <a:p>
            <a:r>
              <a:rPr lang="ru-RU" dirty="0" smtClean="0"/>
              <a:t>лица със сърдечно-съдови заболявания и захарен диабет.</a:t>
            </a:r>
          </a:p>
          <a:p>
            <a:r>
              <a:rPr lang="ru-RU" dirty="0" smtClean="0"/>
              <a:t>V. Контрол на инфекциозни заболявания съгласно изискванията на съответните</a:t>
            </a:r>
          </a:p>
          <a:p>
            <a:r>
              <a:rPr lang="ru-RU" dirty="0" smtClean="0"/>
              <a:t>нормативни актове</a:t>
            </a:r>
          </a:p>
          <a:p>
            <a:r>
              <a:rPr lang="ru-RU" dirty="0" smtClean="0"/>
              <a:t>1. Карантина на заразно болен и контактни лица.</a:t>
            </a:r>
          </a:p>
          <a:p>
            <a:r>
              <a:rPr lang="ru-RU" dirty="0" smtClean="0"/>
              <a:t>2. Разясняване на пациента и контактните лица на изискванията за поведение и предпазен</a:t>
            </a:r>
          </a:p>
          <a:p>
            <a:r>
              <a:rPr lang="ru-RU" dirty="0" smtClean="0"/>
              <a:t>режим при съответното инфекциозно заболяване.</a:t>
            </a:r>
          </a:p>
          <a:p>
            <a:r>
              <a:rPr lang="ru-RU" dirty="0" smtClean="0"/>
              <a:t>3. Извършване на имунизации и реимунизации според имунизационния календар на</a:t>
            </a:r>
          </a:p>
          <a:p>
            <a:r>
              <a:rPr lang="ru-RU" dirty="0" smtClean="0"/>
              <a:t>Република България, в това число планиране и уведомяване на лицата, подлежащи на</a:t>
            </a:r>
          </a:p>
          <a:p>
            <a:r>
              <a:rPr lang="ru-RU" dirty="0" smtClean="0"/>
              <a:t>имунизация или реимунизация, за вида и срока на имунизацията чрез един или повече от</a:t>
            </a:r>
          </a:p>
          <a:p>
            <a:r>
              <a:rPr lang="ru-RU" dirty="0" smtClean="0"/>
              <a:t>следните начини – информационно табло, поставено на общодостъпно място в практиката,</a:t>
            </a:r>
          </a:p>
          <a:p>
            <a:r>
              <a:rPr lang="ru-RU" dirty="0" smtClean="0"/>
              <a:t>писмо, телефонен разговор, електронно съобщение и други.</a:t>
            </a:r>
          </a:p>
          <a:p>
            <a:r>
              <a:rPr lang="ru-RU" dirty="0" smtClean="0"/>
              <a:t>4. Извънредни имунизации по епидемиологични показания или поради спад в</a:t>
            </a:r>
          </a:p>
          <a:p>
            <a:r>
              <a:rPr lang="ru-RU" dirty="0" smtClean="0"/>
              <a:t>имунизационното покритие, съгласувани с регионалната здравна инспекция – финансират се</a:t>
            </a:r>
          </a:p>
          <a:p>
            <a:r>
              <a:rPr lang="ru-RU" dirty="0" smtClean="0"/>
              <a:t>от бюджета на Министерството на здравеопазването, съгласно чл. 82, ал. 5 от Закона за</a:t>
            </a:r>
          </a:p>
          <a:p>
            <a:r>
              <a:rPr lang="ru-RU" dirty="0" smtClean="0"/>
              <a:t>здравето.</a:t>
            </a:r>
          </a:p>
          <a:p>
            <a:r>
              <a:rPr lang="ru-RU" dirty="0" smtClean="0"/>
              <a:t>5. Издаване на служебна бележка, удостоверяваща извършените задължителни</a:t>
            </a:r>
          </a:p>
          <a:p>
            <a:r>
              <a:rPr lang="ru-RU" dirty="0" smtClean="0"/>
              <a:t>имунизации и реимунизации и профилактични прегледи на деца съгласно Правилника за</a:t>
            </a:r>
          </a:p>
          <a:p>
            <a:r>
              <a:rPr lang="ru-RU" dirty="0" smtClean="0"/>
              <a:t>прилагане на Закона за семейни помощи за деца.</a:t>
            </a:r>
          </a:p>
          <a:p>
            <a:r>
              <a:rPr lang="ru-RU" dirty="0" smtClean="0"/>
              <a:t>6. Оформяне на здравно-профилактична карта, предоставяне на данни за извършени</a:t>
            </a:r>
          </a:p>
          <a:p>
            <a:r>
              <a:rPr lang="ru-RU" dirty="0" smtClean="0"/>
              <a:t>задължителни имунизации за възрастта и издаване на медицинска бележка за липсата на</a:t>
            </a:r>
          </a:p>
          <a:p>
            <a:r>
              <a:rPr lang="ru-RU" dirty="0" smtClean="0"/>
              <a:t>контакт със заразно болен, необходими за детска градина, както и отлагане на имунизации при противопоказания в случаите и по реда на Наредба № 15 от 2005 г. за имунизациите в</a:t>
            </a:r>
          </a:p>
          <a:p>
            <a:r>
              <a:rPr lang="ru-RU" dirty="0" smtClean="0"/>
              <a:t>Република България (обн., ДВ, бр. 45 от 2005 г.).</a:t>
            </a:r>
          </a:p>
          <a:p>
            <a:r>
              <a:rPr lang="ru-RU" dirty="0" smtClean="0"/>
              <a:t>VI. Диагностично-лечебна дейност</a:t>
            </a:r>
          </a:p>
          <a:p>
            <a:r>
              <a:rPr lang="ru-RU" dirty="0" smtClean="0"/>
              <a:t>1. Първичен преглед и обща оценка на здравословното състояние на пациента.*</a:t>
            </a:r>
          </a:p>
          <a:p>
            <a:r>
              <a:rPr lang="ru-RU" dirty="0" smtClean="0"/>
              <a:t>2. Първичен преглед (при нужда от медицинска помощ, по конкретен медицински</a:t>
            </a:r>
          </a:p>
          <a:p>
            <a:r>
              <a:rPr lang="ru-RU" dirty="0" smtClean="0"/>
              <a:t>проблем).</a:t>
            </a:r>
          </a:p>
          <a:p>
            <a:r>
              <a:rPr lang="ru-RU" dirty="0" smtClean="0"/>
              <a:t>3. Вторични прегледи (в рамките на един и същ медицински проблем).*</a:t>
            </a:r>
          </a:p>
          <a:p>
            <a:r>
              <a:rPr lang="ru-RU" dirty="0" smtClean="0"/>
              <a:t>4. Оказване на медицинска помощ при спешни състояния и поддържане на жизнените</a:t>
            </a:r>
          </a:p>
          <a:p>
            <a:r>
              <a:rPr lang="ru-RU" dirty="0" smtClean="0"/>
              <a:t>функции на територията на лечебното заведение до пристигане на екип на център за спешна</a:t>
            </a:r>
          </a:p>
          <a:p>
            <a:r>
              <a:rPr lang="ru-RU" dirty="0" smtClean="0"/>
              <a:t>медицинска помощ или хоспитализация на пациента:</a:t>
            </a:r>
          </a:p>
          <a:p>
            <a:r>
              <a:rPr lang="ru-RU" dirty="0" smtClean="0"/>
              <a:t>4.1. осигуряване на свободна проходимост на горните дихателни пътища (поставяне на</a:t>
            </a:r>
          </a:p>
          <a:p>
            <a:r>
              <a:rPr lang="ru-RU" dirty="0" smtClean="0"/>
              <a:t>въздуховод, трахеална пункция);</a:t>
            </a:r>
          </a:p>
          <a:p>
            <a:r>
              <a:rPr lang="ru-RU" dirty="0" smtClean="0"/>
              <a:t>4.2. изкуствено дишане и непряк сърдечен масаж;</a:t>
            </a:r>
          </a:p>
          <a:p>
            <a:r>
              <a:rPr lang="ru-RU" dirty="0" smtClean="0"/>
              <a:t>4.3. осигуряване на периферен венозен източник и инфузия на лекарствени продукти;</a:t>
            </a:r>
          </a:p>
          <a:p>
            <a:r>
              <a:rPr lang="ru-RU" dirty="0" smtClean="0"/>
              <a:t>4.4. електрокардиограма с 12 отвеждания и разчитане.</a:t>
            </a:r>
          </a:p>
          <a:p>
            <a:r>
              <a:rPr lang="ru-RU" dirty="0" smtClean="0"/>
              <a:t>5. Манипулации:</a:t>
            </a:r>
          </a:p>
          <a:p>
            <a:r>
              <a:rPr lang="ru-RU" dirty="0" smtClean="0"/>
              <a:t>5.1. венозна пункция и вземане на кръв;</a:t>
            </a:r>
          </a:p>
          <a:p>
            <a:r>
              <a:rPr lang="ru-RU" dirty="0" smtClean="0"/>
              <a:t>5.2. подкожна инжекция;</a:t>
            </a:r>
          </a:p>
          <a:p>
            <a:r>
              <a:rPr lang="ru-RU" dirty="0" smtClean="0"/>
              <a:t>5.3. мускулна инжекция;</a:t>
            </a:r>
          </a:p>
          <a:p>
            <a:r>
              <a:rPr lang="ru-RU" dirty="0" smtClean="0"/>
              <a:t>5.4. венозна инжекция;</a:t>
            </a:r>
          </a:p>
          <a:p>
            <a:r>
              <a:rPr lang="ru-RU" dirty="0" smtClean="0"/>
              <a:t>5.5. венозна инфузия;</a:t>
            </a:r>
          </a:p>
          <a:p>
            <a:r>
              <a:rPr lang="ru-RU" dirty="0" smtClean="0"/>
              <a:t>5.6. инстилиране на медикаменти през катетър/сонда/дренаж;</a:t>
            </a:r>
          </a:p>
          <a:p>
            <a:r>
              <a:rPr lang="ru-RU" dirty="0" smtClean="0"/>
              <a:t>5.7. осигуряване на продължителен периферен венозен достъп.</a:t>
            </a:r>
          </a:p>
          <a:p>
            <a:r>
              <a:rPr lang="ru-RU" dirty="0" smtClean="0"/>
              <a:t>6. Оказване на медицинска помощ в дома на пациента по преценка на личния лекар:*</a:t>
            </a:r>
          </a:p>
          <a:p>
            <a:r>
              <a:rPr lang="ru-RU" dirty="0" smtClean="0"/>
              <a:t>6.1. Самостоятелно:</a:t>
            </a:r>
          </a:p>
          <a:p>
            <a:r>
              <a:rPr lang="ru-RU" dirty="0" smtClean="0"/>
              <a:t>6.1.1. първичен преглед при нов медицински проблем;</a:t>
            </a:r>
          </a:p>
          <a:p>
            <a:r>
              <a:rPr lang="ru-RU" dirty="0" smtClean="0"/>
              <a:t>6.1.2. вторичен преглед при същия медицински проблем;</a:t>
            </a:r>
          </a:p>
          <a:p>
            <a:r>
              <a:rPr lang="ru-RU" dirty="0" smtClean="0"/>
              <a:t>6.1.3. манипулации по т. 5.</a:t>
            </a:r>
          </a:p>
          <a:p>
            <a:r>
              <a:rPr lang="ru-RU" dirty="0" smtClean="0"/>
              <a:t>6.2. Съвместна консултация с друг лекар специалист по преценка на лекаря за първична</a:t>
            </a:r>
          </a:p>
          <a:p>
            <a:r>
              <a:rPr lang="ru-RU" dirty="0" smtClean="0"/>
              <a:t>медицинска помощ.</a:t>
            </a:r>
          </a:p>
          <a:p>
            <a:r>
              <a:rPr lang="ru-RU" dirty="0" smtClean="0"/>
              <a:t>6.3. Домашните посещения се извършват в обявените в графика часове.</a:t>
            </a:r>
          </a:p>
          <a:p>
            <a:r>
              <a:rPr lang="ru-RU" dirty="0" smtClean="0"/>
              <a:t>7. Назначаване и проследяване провеждането на хигиенно-диетичен режим.</a:t>
            </a:r>
          </a:p>
          <a:p>
            <a:r>
              <a:rPr lang="ru-RU" dirty="0" smtClean="0"/>
              <a:t>8. Клинико-лабораторни и апаратни диагностични изследвания:</a:t>
            </a:r>
          </a:p>
          <a:p>
            <a:r>
              <a:rPr lang="ru-RU" dirty="0" smtClean="0"/>
              <a:t>8.1. Самостоятелно:</a:t>
            </a:r>
          </a:p>
          <a:p>
            <a:r>
              <a:rPr lang="ru-RU" dirty="0" smtClean="0"/>
              <a:t>8.1.1. Изследване на урина с тестленти:</a:t>
            </a:r>
          </a:p>
          <a:p>
            <a:r>
              <a:rPr lang="ru-RU" dirty="0" smtClean="0"/>
              <a:t>8.1.1.1. протеин;</a:t>
            </a:r>
          </a:p>
          <a:p>
            <a:r>
              <a:rPr lang="ru-RU" dirty="0" smtClean="0"/>
              <a:t>8.1.1.2. глюкоза;</a:t>
            </a:r>
          </a:p>
          <a:p>
            <a:r>
              <a:rPr lang="ru-RU" dirty="0" smtClean="0"/>
              <a:t>8.1.1.3. уробилиноген/билирубин;</a:t>
            </a:r>
          </a:p>
          <a:p>
            <a:r>
              <a:rPr lang="ru-RU" dirty="0" smtClean="0"/>
              <a:t>8.1.1.4. кетонни тела;</a:t>
            </a:r>
          </a:p>
          <a:p>
            <a:r>
              <a:rPr lang="ru-RU" dirty="0" smtClean="0"/>
              <a:t>8.1.1.5. pH.</a:t>
            </a:r>
          </a:p>
          <a:p>
            <a:r>
              <a:rPr lang="ru-RU" dirty="0" smtClean="0"/>
              <a:t>8.1.2. Количествено определяне на глюкоза в кръвта (с глюкомер).</a:t>
            </a:r>
          </a:p>
          <a:p>
            <a:r>
              <a:rPr lang="ru-RU" dirty="0" smtClean="0"/>
              <a:t>8.1.3. Електрокардиограма с 12 отвеждания и разчитане.</a:t>
            </a:r>
          </a:p>
          <a:p>
            <a:r>
              <a:rPr lang="ru-RU" dirty="0" smtClean="0"/>
              <a:t>8.2. Определяне на индикациите и обхвата на изследванията и насочване към съответно</a:t>
            </a:r>
          </a:p>
          <a:p>
            <a:r>
              <a:rPr lang="ru-RU" dirty="0" smtClean="0"/>
              <a:t>лечебно заведение за медико-диагностична дейност.*</a:t>
            </a:r>
          </a:p>
          <a:p>
            <a:r>
              <a:rPr lang="ru-RU" dirty="0" smtClean="0"/>
              <a:t>8.3. Интерпретация на резултатите.</a:t>
            </a:r>
          </a:p>
          <a:p>
            <a:r>
              <a:rPr lang="ru-RU" dirty="0" smtClean="0"/>
              <a:t>9. Специфични изследвания и процедури (по медицински показания):</a:t>
            </a:r>
          </a:p>
          <a:p>
            <a:r>
              <a:rPr lang="ru-RU" dirty="0" smtClean="0"/>
              <a:t>9.1. Нервни болести:9.1.1. клинично изследване за менингиален синдром;</a:t>
            </a:r>
          </a:p>
          <a:p>
            <a:r>
              <a:rPr lang="ru-RU" dirty="0" smtClean="0"/>
              <a:t>9.1.2. клинични изследвания на моториката с описание на: поза, мускулен тонус, мускулна</a:t>
            </a:r>
          </a:p>
          <a:p>
            <a:r>
              <a:rPr lang="ru-RU" dirty="0" smtClean="0"/>
              <a:t>атрофия, контрактури, мускулна сила и моторен дефицит;</a:t>
            </a:r>
          </a:p>
          <a:p>
            <a:r>
              <a:rPr lang="ru-RU" dirty="0" smtClean="0"/>
              <a:t>9.1.3. клинично изследване на болева и тактилна чувствителност;</a:t>
            </a:r>
          </a:p>
          <a:p>
            <a:r>
              <a:rPr lang="ru-RU" dirty="0" smtClean="0"/>
              <a:t>9.1.4. ориентировъчно клинично изследване на черепно-мозъчни нерви;</a:t>
            </a:r>
          </a:p>
          <a:p>
            <a:r>
              <a:rPr lang="ru-RU" dirty="0" smtClean="0"/>
              <a:t>9.1.5. изследване на мускулни рефлекси;</a:t>
            </a:r>
          </a:p>
          <a:p>
            <a:r>
              <a:rPr lang="ru-RU" dirty="0" smtClean="0"/>
              <a:t>9.1.6. проби на Lasegue, Kemp, Bragard, Brudzinski, Kernig;</a:t>
            </a:r>
          </a:p>
          <a:p>
            <a:r>
              <a:rPr lang="ru-RU" dirty="0" smtClean="0"/>
              <a:t>9.1.7. проби за равновесие.</a:t>
            </a:r>
          </a:p>
          <a:p>
            <a:r>
              <a:rPr lang="ru-RU" dirty="0" smtClean="0"/>
              <a:t>9.2. Детски болести:</a:t>
            </a:r>
          </a:p>
          <a:p>
            <a:r>
              <a:rPr lang="ru-RU" dirty="0" smtClean="0"/>
              <a:t>9.2.1. оценка на физикалния статус;</a:t>
            </a:r>
          </a:p>
          <a:p>
            <a:r>
              <a:rPr lang="ru-RU" dirty="0" smtClean="0"/>
              <a:t>9.2.2. ориентировъчно неврологично изследване в неонаталната и детската възраст;</a:t>
            </a:r>
          </a:p>
          <a:p>
            <a:r>
              <a:rPr lang="ru-RU" dirty="0" smtClean="0"/>
              <a:t>9.2.3. оценка на растежа и развитието при децата (0 – 18 г.) с насоченост към: телесна маса,</a:t>
            </a:r>
          </a:p>
          <a:p>
            <a:r>
              <a:rPr lang="ru-RU" dirty="0" smtClean="0"/>
              <a:t>ръст и телесни пропорции, психомоторно развитие и говор, опорно-двигателна система</a:t>
            </a:r>
          </a:p>
          <a:p>
            <a:r>
              <a:rPr lang="ru-RU" dirty="0" smtClean="0"/>
              <a:t>(изследване за дисплазия на тазобедрените стави), сетивни органи; адекватност в</a:t>
            </a:r>
          </a:p>
          <a:p>
            <a:r>
              <a:rPr lang="ru-RU" dirty="0" smtClean="0"/>
              <a:t>поведението;*</a:t>
            </a:r>
          </a:p>
          <a:p>
            <a:r>
              <a:rPr lang="ru-RU" dirty="0" smtClean="0"/>
              <a:t>9.2.4. вземане на биологични материали за микробиологично изследване.*</a:t>
            </a:r>
          </a:p>
          <a:p>
            <a:r>
              <a:rPr lang="ru-RU" dirty="0" smtClean="0"/>
              <a:t>9.3. Ушни, носни и гърлени болести:</a:t>
            </a:r>
          </a:p>
          <a:p>
            <a:r>
              <a:rPr lang="ru-RU" dirty="0" smtClean="0"/>
              <a:t>9.3.1. ориентировъчно изследване на слух;*</a:t>
            </a:r>
          </a:p>
          <a:p>
            <a:r>
              <a:rPr lang="ru-RU" dirty="0" smtClean="0"/>
              <a:t>9.3.2. ориентировъчна отоскопия;</a:t>
            </a:r>
          </a:p>
          <a:p>
            <a:r>
              <a:rPr lang="ru-RU" dirty="0" smtClean="0"/>
              <a:t>9.3.3. ориентировъчна риноскопия;</a:t>
            </a:r>
          </a:p>
          <a:p>
            <a:r>
              <a:rPr lang="ru-RU" dirty="0" smtClean="0"/>
              <a:t>9.3.4. оглед и палпаторно изследване на горна и долна челюст; слюнчени жлези и лимфни</a:t>
            </a:r>
          </a:p>
          <a:p>
            <a:r>
              <a:rPr lang="ru-RU" dirty="0" smtClean="0"/>
              <a:t>възли, устна кухина, език, тонзили, фаринкс;</a:t>
            </a:r>
          </a:p>
          <a:p>
            <a:r>
              <a:rPr lang="ru-RU" dirty="0" smtClean="0"/>
              <a:t>9.3.5. предна тампонада на носа;</a:t>
            </a:r>
          </a:p>
          <a:p>
            <a:r>
              <a:rPr lang="ru-RU" dirty="0" smtClean="0"/>
              <a:t>9.3.6. екстракция на чуждо тяло от външен слухов проход;</a:t>
            </a:r>
          </a:p>
          <a:p>
            <a:r>
              <a:rPr lang="ru-RU" dirty="0" smtClean="0"/>
              <a:t>9.3.7. промивка на външен слухов проход за отстраняване на церумен.</a:t>
            </a:r>
          </a:p>
          <a:p>
            <a:r>
              <a:rPr lang="ru-RU" dirty="0" smtClean="0"/>
              <a:t>9.4. Очни болести:</a:t>
            </a:r>
          </a:p>
          <a:p>
            <a:r>
              <a:rPr lang="ru-RU" dirty="0" smtClean="0"/>
              <a:t>9.4.1. определяне зрителна острота при възрастни и деца – ориентировъчно, без</a:t>
            </a:r>
          </a:p>
          <a:p>
            <a:r>
              <a:rPr lang="ru-RU" dirty="0" smtClean="0"/>
              <a:t>определяне на диоптри;*</a:t>
            </a:r>
          </a:p>
          <a:p>
            <a:r>
              <a:rPr lang="ru-RU" dirty="0" smtClean="0"/>
              <a:t>9.4.2. оглед на клепачи, слъзни жлези; конюнктива, склера, ирис и зеници;</a:t>
            </a:r>
          </a:p>
          <a:p>
            <a:r>
              <a:rPr lang="ru-RU" dirty="0" smtClean="0"/>
              <a:t>9.4.3. ориентировъчно изследване на зрителен периметър;</a:t>
            </a:r>
          </a:p>
          <a:p>
            <a:r>
              <a:rPr lang="ru-RU" dirty="0" smtClean="0"/>
              <a:t>9.4.4. общо изследване за откриване на нарушения в положението и движенията на очната</a:t>
            </a:r>
          </a:p>
          <a:p>
            <a:r>
              <a:rPr lang="ru-RU" dirty="0" smtClean="0"/>
              <a:t>ябълка;</a:t>
            </a:r>
          </a:p>
          <a:p>
            <a:r>
              <a:rPr lang="ru-RU" dirty="0" smtClean="0"/>
              <a:t>9.4.5. изследване на цветно зрение;</a:t>
            </a:r>
          </a:p>
          <a:p>
            <a:r>
              <a:rPr lang="ru-RU" dirty="0" smtClean="0"/>
              <a:t>9.4.6. промивка на конюнктивален сак.</a:t>
            </a:r>
          </a:p>
          <a:p>
            <a:r>
              <a:rPr lang="ru-RU" dirty="0" smtClean="0"/>
              <a:t>9.5. Кожни и венерически болести:</a:t>
            </a:r>
          </a:p>
          <a:p>
            <a:r>
              <a:rPr lang="ru-RU" dirty="0" smtClean="0"/>
              <a:t>9.5.1. оглед и палпация: на кожа, подкожие и видими лигавици;</a:t>
            </a:r>
          </a:p>
          <a:p>
            <a:r>
              <a:rPr lang="ru-RU" dirty="0" smtClean="0"/>
              <a:t>9.5.2. оглед на външни гениталии.</a:t>
            </a:r>
          </a:p>
          <a:p>
            <a:r>
              <a:rPr lang="ru-RU" dirty="0" smtClean="0"/>
              <a:t>9.6. Хирургия, ортопедия и травматология:</a:t>
            </a:r>
          </a:p>
          <a:p>
            <a:r>
              <a:rPr lang="ru-RU" dirty="0" smtClean="0"/>
              <a:t>9.6.1. хирургичен статус, диагноза на остър хирургичен корем;</a:t>
            </a:r>
          </a:p>
          <a:p>
            <a:r>
              <a:rPr lang="ru-RU" dirty="0" smtClean="0"/>
              <a:t>9.6.2. ано-ректално изследване – оглед, ректално туширане, палпация на простата;</a:t>
            </a:r>
          </a:p>
          <a:p>
            <a:r>
              <a:rPr lang="ru-RU" dirty="0" smtClean="0"/>
              <a:t>9.6.3. клинично изследване на опорно-двигателен апарат;</a:t>
            </a:r>
          </a:p>
          <a:p>
            <a:r>
              <a:rPr lang="ru-RU" dirty="0" smtClean="0"/>
              <a:t>9.6.4. клинично изследване на пациенти с травми;</a:t>
            </a:r>
          </a:p>
          <a:p>
            <a:r>
              <a:rPr lang="ru-RU" dirty="0" smtClean="0"/>
              <a:t>9.6.5. превръзки (всички видове, включително имобилизация);</a:t>
            </a:r>
          </a:p>
          <a:p>
            <a:r>
              <a:rPr lang="ru-RU" dirty="0" smtClean="0"/>
              <a:t>9.6.6. механична хемостаза и/или локално приложение на хемостатици;</a:t>
            </a:r>
          </a:p>
          <a:p>
            <a:r>
              <a:rPr lang="ru-RU" dirty="0" smtClean="0"/>
              <a:t>9.6.7. първична обработка на рана;</a:t>
            </a:r>
          </a:p>
          <a:p>
            <a:r>
              <a:rPr lang="ru-RU" dirty="0" smtClean="0"/>
              <a:t>9.6.8. опресняване и шев на ръбове на рана;</a:t>
            </a:r>
          </a:p>
          <a:p>
            <a:r>
              <a:rPr lang="ru-RU" dirty="0" smtClean="0"/>
              <a:t>9.6.9. хирургична обработка на повърхностна рана (вкл. кюретаж);9.6.10. инцизия на фурункул, карбункул, без разположените в областта на главата и шията;</a:t>
            </a:r>
          </a:p>
          <a:p>
            <a:r>
              <a:rPr lang="ru-RU" dirty="0" smtClean="0"/>
              <a:t>9.6.11. отстраняване на хирургичен шевен материал;*</a:t>
            </a:r>
          </a:p>
          <a:p>
            <a:r>
              <a:rPr lang="ru-RU" dirty="0" smtClean="0"/>
              <a:t>9.6.12. отстраняване на акари;</a:t>
            </a:r>
          </a:p>
          <a:p>
            <a:r>
              <a:rPr lang="ru-RU" dirty="0" smtClean="0"/>
              <a:t>9.6.13. поставяне на назогастрална сонда, без случаи с химично изгаряне на хранопровода;</a:t>
            </a:r>
          </a:p>
          <a:p>
            <a:r>
              <a:rPr lang="ru-RU" dirty="0" smtClean="0"/>
              <a:t>9.6.14. стомашна промивка;</a:t>
            </a:r>
          </a:p>
          <a:p>
            <a:r>
              <a:rPr lang="ru-RU" dirty="0" smtClean="0"/>
              <a:t>9.6.15. промивка на пикочен мехур;</a:t>
            </a:r>
          </a:p>
          <a:p>
            <a:r>
              <a:rPr lang="ru-RU" dirty="0" smtClean="0"/>
              <a:t>9.6.16. катетеризация на пикочен мехур;</a:t>
            </a:r>
          </a:p>
          <a:p>
            <a:r>
              <a:rPr lang="ru-RU" dirty="0" smtClean="0"/>
              <a:t>9.6.17. вземане на биологични материали за микробиологично изследване от възрастен.*</a:t>
            </a:r>
          </a:p>
          <a:p>
            <a:r>
              <a:rPr lang="ru-RU" dirty="0" smtClean="0"/>
              <a:t>9.7. Анестезиология и интензивно лечение:</a:t>
            </a:r>
          </a:p>
          <a:p>
            <a:r>
              <a:rPr lang="ru-RU" dirty="0" smtClean="0"/>
              <a:t>9.7.1. топикална аналгезия;</a:t>
            </a:r>
          </a:p>
          <a:p>
            <a:r>
              <a:rPr lang="ru-RU" dirty="0" smtClean="0"/>
              <a:t>9.7.2. инфилтрационна аналгезия.</a:t>
            </a:r>
          </a:p>
          <a:p>
            <a:r>
              <a:rPr lang="ru-RU" dirty="0" smtClean="0"/>
              <a:t>9.8. Психиатрия:</a:t>
            </a:r>
          </a:p>
          <a:p>
            <a:r>
              <a:rPr lang="ru-RU" dirty="0" smtClean="0"/>
              <a:t>9.8.1. Снемане на общ психичен статус – ориентираност, интелект, памет, емоционална</a:t>
            </a:r>
          </a:p>
          <a:p>
            <a:r>
              <a:rPr lang="ru-RU" dirty="0" smtClean="0"/>
              <a:t>сфера, психомоторика;</a:t>
            </a:r>
          </a:p>
          <a:p>
            <a:r>
              <a:rPr lang="ru-RU" dirty="0" smtClean="0"/>
              <a:t>9.8.2. Обща оценка на психично здраве и психични отклонения:</a:t>
            </a:r>
          </a:p>
          <a:p>
            <a:r>
              <a:rPr lang="ru-RU" dirty="0" smtClean="0"/>
              <a:t>9.8.2.1. оценка на депресивност;</a:t>
            </a:r>
          </a:p>
          <a:p>
            <a:r>
              <a:rPr lang="ru-RU" dirty="0" smtClean="0"/>
              <a:t>9.8.2.2. оценка на тревожност;</a:t>
            </a:r>
          </a:p>
          <a:p>
            <a:r>
              <a:rPr lang="ru-RU" dirty="0" smtClean="0"/>
              <a:t>9.8.2.3. оценка на суициден риск.</a:t>
            </a:r>
          </a:p>
          <a:p>
            <a:r>
              <a:rPr lang="ru-RU" dirty="0" smtClean="0"/>
              <a:t>9.8.3. Откриване на зависимости.</a:t>
            </a:r>
          </a:p>
          <a:p>
            <a:r>
              <a:rPr lang="ru-RU" dirty="0" smtClean="0"/>
              <a:t>9.9. Акушерство и гинекология:</a:t>
            </a:r>
          </a:p>
          <a:p>
            <a:r>
              <a:rPr lang="ru-RU" dirty="0" smtClean="0"/>
              <a:t>9.9.1. мануално изследване на гърди;</a:t>
            </a:r>
          </a:p>
          <a:p>
            <a:r>
              <a:rPr lang="ru-RU" dirty="0" smtClean="0"/>
              <a:t>9.9.2. оценка на вторични полови белези;</a:t>
            </a:r>
          </a:p>
          <a:p>
            <a:r>
              <a:rPr lang="ru-RU" dirty="0" smtClean="0"/>
              <a:t>9.9.3. интерпретиране на резултатите от тест за установяване на бременност;</a:t>
            </a:r>
          </a:p>
          <a:p>
            <a:r>
              <a:rPr lang="ru-RU" dirty="0" smtClean="0"/>
              <a:t>9.9.4. антенатално изследване на бременна (в рамките на компетенциите);*</a:t>
            </a:r>
          </a:p>
          <a:p>
            <a:r>
              <a:rPr lang="ru-RU" dirty="0" smtClean="0"/>
              <a:t>9.9.5. мануално асистиране при спонтанно раждане;</a:t>
            </a:r>
          </a:p>
          <a:p>
            <a:r>
              <a:rPr lang="ru-RU" dirty="0" smtClean="0"/>
              <a:t>9.9.6. вземане на биологични материали за микробиологично изследване;</a:t>
            </a:r>
          </a:p>
          <a:p>
            <a:r>
              <a:rPr lang="ru-RU" dirty="0" smtClean="0"/>
              <a:t>9.9.7. изследване на гинекологичен статус при бременни, на които се провежда</a:t>
            </a:r>
          </a:p>
          <a:p>
            <a:r>
              <a:rPr lang="ru-RU" dirty="0" smtClean="0"/>
              <a:t>наблюдение на бременността.</a:t>
            </a:r>
          </a:p>
          <a:p>
            <a:r>
              <a:rPr lang="ru-RU" dirty="0" smtClean="0"/>
              <a:t>9.10. Инжектиране на тетаничен анатоксин.</a:t>
            </a:r>
          </a:p>
          <a:p>
            <a:r>
              <a:rPr lang="ru-RU" dirty="0" smtClean="0"/>
              <a:t>VII. Други дейности, свързани с диагностика и лечение</a:t>
            </a:r>
          </a:p>
          <a:p>
            <a:r>
              <a:rPr lang="ru-RU" dirty="0" smtClean="0"/>
              <a:t>1. Насочване за консултация:</a:t>
            </a:r>
          </a:p>
          <a:p>
            <a:r>
              <a:rPr lang="ru-RU" dirty="0" smtClean="0"/>
              <a:t>1.1. определяне на индикации;</a:t>
            </a:r>
          </a:p>
          <a:p>
            <a:r>
              <a:rPr lang="ru-RU" dirty="0" smtClean="0"/>
              <a:t>1.2. разясняване целите на консултацията;</a:t>
            </a:r>
          </a:p>
          <a:p>
            <a:r>
              <a:rPr lang="ru-RU" dirty="0" smtClean="0"/>
              <a:t>1.3. анализ и интерпретация на резултати от изследвания и лечение, в т. ч:</a:t>
            </a:r>
          </a:p>
          <a:p>
            <a:r>
              <a:rPr lang="ru-RU" dirty="0" smtClean="0"/>
              <a:t>1.3.1. при необходимост – обсъждане от личния лекар на състоянието на пациента с лекаря</a:t>
            </a:r>
          </a:p>
          <a:p>
            <a:r>
              <a:rPr lang="ru-RU" dirty="0" smtClean="0"/>
              <a:t>от лечебно заведение за специализирана извънболнична помощ, осъществил консултацията.</a:t>
            </a:r>
          </a:p>
          <a:p>
            <a:r>
              <a:rPr lang="ru-RU" dirty="0" smtClean="0"/>
              <a:t>2. Консултация от разстояние съобразно възможностите за комуникация:</a:t>
            </a:r>
          </a:p>
          <a:p>
            <a:r>
              <a:rPr lang="ru-RU" dirty="0" smtClean="0"/>
              <a:t>2.1. във връзка с вече обсъждан медицински проблем;</a:t>
            </a:r>
          </a:p>
          <a:p>
            <a:r>
              <a:rPr lang="ru-RU" dirty="0" smtClean="0"/>
              <a:t>2.2. във връзка с нов медицински проблем.</a:t>
            </a:r>
          </a:p>
          <a:p>
            <a:r>
              <a:rPr lang="ru-RU" dirty="0" smtClean="0"/>
              <a:t>3. Насочване за хоспитализация:</a:t>
            </a:r>
          </a:p>
          <a:p>
            <a:r>
              <a:rPr lang="ru-RU" dirty="0" smtClean="0"/>
              <a:t>3.1. Дейности по осигуряване на хоспитализацията:</a:t>
            </a:r>
          </a:p>
          <a:p>
            <a:r>
              <a:rPr lang="ru-RU" dirty="0" smtClean="0"/>
              <a:t>3.1.1. подготовка на необходимата документация;</a:t>
            </a:r>
          </a:p>
          <a:p>
            <a:r>
              <a:rPr lang="ru-RU" dirty="0" smtClean="0"/>
              <a:t>3.1.2. насочване на пациента за хоспитализация.</a:t>
            </a:r>
          </a:p>
          <a:p>
            <a:r>
              <a:rPr lang="ru-RU" dirty="0" smtClean="0"/>
              <a:t>4. Прием на пациент след дехоспитализация:</a:t>
            </a:r>
          </a:p>
          <a:p>
            <a:r>
              <a:rPr lang="ru-RU" dirty="0" smtClean="0"/>
              <a:t>4.1. запознаване с епикризата и определения следболничен режим/медико-социален план;</a:t>
            </a:r>
          </a:p>
          <a:p>
            <a:r>
              <a:rPr lang="ru-RU" dirty="0" smtClean="0"/>
              <a:t>4.2. преглед;4.3. при необходимост обсъждане от личния лекар на състоянието с лекар от лечебното</a:t>
            </a:r>
          </a:p>
          <a:p>
            <a:r>
              <a:rPr lang="ru-RU" dirty="0" smtClean="0"/>
              <a:t>заведение за болнична помощ, извършило хоспитализацията.</a:t>
            </a:r>
          </a:p>
          <a:p>
            <a:r>
              <a:rPr lang="ru-RU" dirty="0" smtClean="0"/>
              <a:t>VIII. Дейност по медицинска експертиза</a:t>
            </a:r>
          </a:p>
          <a:p>
            <a:r>
              <a:rPr lang="ru-RU" dirty="0" smtClean="0"/>
              <a:t>1. Изготвяне на медицинско удостоверение за встъпване в брак.</a:t>
            </a:r>
          </a:p>
          <a:p>
            <a:r>
              <a:rPr lang="ru-RU" dirty="0" smtClean="0"/>
              <a:t>2. Изготвяне на медицинско удостоверение за постъпване на работа на лица от 16- до 18-</a:t>
            </a:r>
          </a:p>
          <a:p>
            <a:r>
              <a:rPr lang="ru-RU" dirty="0" smtClean="0"/>
              <a:t>годишна възраст.</a:t>
            </a:r>
          </a:p>
          <a:p>
            <a:r>
              <a:rPr lang="ru-RU" dirty="0" smtClean="0"/>
              <a:t>3. Медицинска експертиза на работоспособността в съответствие с Наредбата за</a:t>
            </a:r>
          </a:p>
          <a:p>
            <a:r>
              <a:rPr lang="ru-RU" dirty="0" smtClean="0"/>
              <a:t>медицинската експертиза и Правилника за устройството и организацията на работа на</a:t>
            </a:r>
          </a:p>
          <a:p>
            <a:r>
              <a:rPr lang="ru-RU" dirty="0" smtClean="0"/>
              <a:t>органите на медицинската експертиза и на регионалните картотеки на медицинските</a:t>
            </a:r>
          </a:p>
          <a:p>
            <a:r>
              <a:rPr lang="ru-RU" dirty="0" smtClean="0"/>
              <a:t>експертизи:</a:t>
            </a:r>
          </a:p>
          <a:p>
            <a:r>
              <a:rPr lang="ru-RU" dirty="0" smtClean="0"/>
              <a:t>3.1. издаване на първичен болничен лист;</a:t>
            </a:r>
          </a:p>
          <a:p>
            <a:r>
              <a:rPr lang="ru-RU" dirty="0" smtClean="0"/>
              <a:t>3.2. издаване на вторичен болничен лист;</a:t>
            </a:r>
          </a:p>
          <a:p>
            <a:r>
              <a:rPr lang="ru-RU" dirty="0" smtClean="0"/>
              <a:t>3.3. насочване за медицинска експертиза към лекарска консултативна комисия (ЛКК);</a:t>
            </a:r>
          </a:p>
          <a:p>
            <a:r>
              <a:rPr lang="ru-RU" dirty="0" smtClean="0"/>
              <a:t>3.4. подготвяне на документи и насочване за представяне пред териториална експертна</a:t>
            </a:r>
          </a:p>
          <a:p>
            <a:r>
              <a:rPr lang="ru-RU" dirty="0" smtClean="0"/>
              <a:t>лекарска комисия (ТЕЛК) (приложения № 4 и № 5).</a:t>
            </a:r>
          </a:p>
          <a:p>
            <a:r>
              <a:rPr lang="ru-RU" dirty="0" smtClean="0"/>
              <a:t>IX. Осигуряване на достъп до медицинска помощ на задължително</a:t>
            </a:r>
          </a:p>
          <a:p>
            <a:r>
              <a:rPr lang="ru-RU" dirty="0" smtClean="0"/>
              <a:t>здравноосигурените лица извън обявения работен график на практиката</a:t>
            </a:r>
          </a:p>
          <a:p>
            <a:r>
              <a:rPr lang="ru-RU" dirty="0" smtClean="0"/>
              <a:t>1. Общопрактикуващият лекар предприема мерки за осигуряване на достъп до медицинска</a:t>
            </a:r>
          </a:p>
          <a:p>
            <a:r>
              <a:rPr lang="ru-RU" dirty="0" smtClean="0"/>
              <a:t>помощ извън обявения си работен график на задължително здравноосигурените лица по един</a:t>
            </a:r>
          </a:p>
          <a:p>
            <a:r>
              <a:rPr lang="ru-RU" dirty="0" smtClean="0"/>
              <a:t>от следните начини:</a:t>
            </a:r>
          </a:p>
          <a:p>
            <a:r>
              <a:rPr lang="ru-RU" dirty="0" smtClean="0"/>
              <a:t>1.1. Чрез дежурен кабинет на груповата практика за първична извънболнична помощ, в</a:t>
            </a:r>
          </a:p>
          <a:p>
            <a:r>
              <a:rPr lang="ru-RU" dirty="0" smtClean="0"/>
              <a:t>която е съучредител;</a:t>
            </a:r>
          </a:p>
          <a:p>
            <a:r>
              <a:rPr lang="ru-RU" dirty="0" smtClean="0"/>
              <a:t>1.2. Чрез дежурен кабинет, организиран на функционален принцип на базата на сключен</a:t>
            </a:r>
          </a:p>
          <a:p>
            <a:r>
              <a:rPr lang="ru-RU" dirty="0" smtClean="0"/>
              <a:t>договор по чл. 95, ал. 1, т. 1 от Закона за лечебните заведения с други лечебни заведения за</a:t>
            </a:r>
          </a:p>
          <a:p>
            <a:r>
              <a:rPr lang="ru-RU" dirty="0" smtClean="0"/>
              <a:t>първична извънболнична медицинска помощ и утвърден от лечебните заведения график за</a:t>
            </a:r>
          </a:p>
          <a:p>
            <a:r>
              <a:rPr lang="ru-RU" dirty="0" smtClean="0"/>
              <a:t>осигуряване на дейността на кабинета.</a:t>
            </a:r>
          </a:p>
          <a:p>
            <a:r>
              <a:rPr lang="ru-RU" dirty="0" smtClean="0"/>
              <a:t>1.3. По договор с най-близко разположеното:</a:t>
            </a:r>
          </a:p>
          <a:p>
            <a:r>
              <a:rPr lang="ru-RU" dirty="0" smtClean="0"/>
              <a:t>1.3.1. лечебно заведение за болнична помощ, което е разкрило дежурен кабинет;</a:t>
            </a:r>
          </a:p>
          <a:p>
            <a:r>
              <a:rPr lang="ru-RU" dirty="0" smtClean="0"/>
              <a:t>1.3.2. лечебно заведение по чл. 8, ал. 1, т. 1, буква „б“ и/или по т. 2, букви „б“, „в“ или „г“</a:t>
            </a:r>
          </a:p>
          <a:p>
            <a:r>
              <a:rPr lang="ru-RU" dirty="0" smtClean="0"/>
              <a:t>от Закона за лечебните заведения, което е разкрило дежурен кабинет;</a:t>
            </a:r>
          </a:p>
          <a:p>
            <a:r>
              <a:rPr lang="ru-RU" dirty="0" smtClean="0"/>
              <a:t>1.3.3. лечебно заведение по чл. 10, т. 1 от Закона за лечебните заведения с разкрити</a:t>
            </a:r>
          </a:p>
          <a:p>
            <a:r>
              <a:rPr lang="ru-RU" dirty="0" smtClean="0"/>
              <a:t>филиали за спешна медицинска помощ;</a:t>
            </a:r>
          </a:p>
          <a:p>
            <a:r>
              <a:rPr lang="ru-RU" dirty="0" smtClean="0"/>
              <a:t>1.4. индивидуално чрез 24-часово осигуряване на консултации по телефона,</a:t>
            </a:r>
          </a:p>
          <a:p>
            <a:r>
              <a:rPr lang="ru-RU" dirty="0" smtClean="0"/>
              <a:t>осъществяване на необходимите дейности в амбулаторията или в дома на пациента по</a:t>
            </a:r>
          </a:p>
          <a:p>
            <a:r>
              <a:rPr lang="ru-RU" dirty="0" smtClean="0"/>
              <a:t>преценка на общопрактикуващия лекар.</a:t>
            </a:r>
          </a:p>
          <a:p>
            <a:r>
              <a:rPr lang="ru-RU" dirty="0" smtClean="0"/>
              <a:t>2. Лечебните заведения, с които общопрактикуващият лекар може да сключи договор по т.</a:t>
            </a:r>
          </a:p>
          <a:p>
            <a:r>
              <a:rPr lang="ru-RU" dirty="0" smtClean="0"/>
              <a:t>1.3.1 и 1.3.2, както и съответният обслужващ филиал по т. 1.3.3 трябва да се намират на</a:t>
            </a:r>
          </a:p>
          <a:p>
            <a:r>
              <a:rPr lang="ru-RU" dirty="0" smtClean="0"/>
              <a:t>отстояние не повече от 35 км от месторазположението на практиката на общопрактикуващия</a:t>
            </a:r>
          </a:p>
          <a:p>
            <a:r>
              <a:rPr lang="ru-RU" dirty="0" smtClean="0"/>
              <a:t>лекар (относимо за всеки един от адресите на практиката едновременно).</a:t>
            </a:r>
          </a:p>
          <a:p>
            <a:r>
              <a:rPr lang="ru-RU" dirty="0" smtClean="0"/>
              <a:t>3. Дежурните кабинети извършват само диагностично-лечебните дейности по т. VI, с</a:t>
            </a:r>
          </a:p>
          <a:p>
            <a:r>
              <a:rPr lang="ru-RU" dirty="0" smtClean="0"/>
              <a:t>изключение на маркираните със знака „*“.</a:t>
            </a:r>
          </a:p>
          <a:p>
            <a:r>
              <a:rPr lang="ru-RU" dirty="0" smtClean="0"/>
              <a:t>4. С договорите по т. 1.3 могат да бъдат възлагани само дейности, които могат да бъдат</a:t>
            </a:r>
          </a:p>
          <a:p>
            <a:r>
              <a:rPr lang="ru-RU" dirty="0" smtClean="0"/>
              <a:t>извършвани от дежурни кабинети</a:t>
            </a:r>
            <a:endParaRPr lang="en-US" dirty="0"/>
          </a:p>
        </p:txBody>
      </p:sp>
      <p:sp>
        <p:nvSpPr>
          <p:cNvPr id="4" name="Slide Number Placeholder 3"/>
          <p:cNvSpPr>
            <a:spLocks noGrp="1"/>
          </p:cNvSpPr>
          <p:nvPr>
            <p:ph type="sldNum" sz="quarter" idx="10"/>
          </p:nvPr>
        </p:nvSpPr>
        <p:spPr/>
        <p:txBody>
          <a:bodyPr/>
          <a:lstStyle/>
          <a:p>
            <a:fld id="{CD9FABF7-DBE8-4A53-8DD2-727F1C00DF11}" type="slidenum">
              <a:rPr lang="en-US" smtClean="0"/>
              <a:t>2</a:t>
            </a:fld>
            <a:endParaRPr lang="en-US" dirty="0"/>
          </a:p>
        </p:txBody>
      </p:sp>
    </p:spTree>
    <p:extLst>
      <p:ext uri="{BB962C8B-B14F-4D97-AF65-F5344CB8AC3E}">
        <p14:creationId xmlns:p14="http://schemas.microsoft.com/office/powerpoint/2010/main" val="367808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FABF7-DBE8-4A53-8DD2-727F1C00DF11}" type="slidenum">
              <a:rPr lang="en-US" smtClean="0"/>
              <a:t>3</a:t>
            </a:fld>
            <a:endParaRPr lang="en-US" dirty="0"/>
          </a:p>
        </p:txBody>
      </p:sp>
    </p:spTree>
    <p:extLst>
      <p:ext uri="{BB962C8B-B14F-4D97-AF65-F5344CB8AC3E}">
        <p14:creationId xmlns:p14="http://schemas.microsoft.com/office/powerpoint/2010/main" val="106369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НК Чл. 312.</a:t>
            </a:r>
            <a:r>
              <a:rPr lang="ru-RU" sz="1200" b="0" i="0" kern="1200" dirty="0" smtClean="0">
                <a:solidFill>
                  <a:schemeClr val="tx1"/>
                </a:solidFill>
                <a:effectLst/>
                <a:latin typeface="+mn-lt"/>
                <a:ea typeface="+mn-ea"/>
                <a:cs typeface="+mn-cs"/>
              </a:rPr>
              <a:t> (1) </a:t>
            </a:r>
            <a:r>
              <a:rPr lang="ru-RU" sz="1200" b="0" i="0" kern="1200" dirty="0" err="1" smtClean="0">
                <a:solidFill>
                  <a:schemeClr val="tx1"/>
                </a:solidFill>
                <a:effectLst/>
                <a:latin typeface="+mn-lt"/>
                <a:ea typeface="+mn-ea"/>
                <a:cs typeface="+mn-cs"/>
              </a:rPr>
              <a:t>Лекар</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който</a:t>
            </a:r>
            <a:r>
              <a:rPr lang="ru-RU" sz="1200" b="0" i="0" kern="1200" dirty="0" smtClean="0">
                <a:solidFill>
                  <a:schemeClr val="tx1"/>
                </a:solidFill>
                <a:effectLst/>
                <a:latin typeface="+mn-lt"/>
                <a:ea typeface="+mn-ea"/>
                <a:cs typeface="+mn-cs"/>
              </a:rPr>
              <a:t> снабди </a:t>
            </a:r>
            <a:r>
              <a:rPr lang="ru-RU" sz="1200" b="0" i="0" kern="1200" dirty="0" err="1" smtClean="0">
                <a:solidFill>
                  <a:schemeClr val="tx1"/>
                </a:solidFill>
                <a:effectLst/>
                <a:latin typeface="+mn-lt"/>
                <a:ea typeface="+mn-ea"/>
                <a:cs typeface="+mn-cs"/>
              </a:rPr>
              <a:t>някого</a:t>
            </a:r>
            <a:r>
              <a:rPr lang="ru-RU" sz="1200" b="0" i="0" kern="1200" dirty="0" smtClean="0">
                <a:solidFill>
                  <a:schemeClr val="tx1"/>
                </a:solidFill>
                <a:effectLst/>
                <a:latin typeface="+mn-lt"/>
                <a:ea typeface="+mn-ea"/>
                <a:cs typeface="+mn-cs"/>
              </a:rPr>
              <a:t> с </a:t>
            </a:r>
            <a:r>
              <a:rPr lang="ru-RU" sz="1200" b="0" i="0" kern="1200" dirty="0" err="1" smtClean="0">
                <a:solidFill>
                  <a:schemeClr val="tx1"/>
                </a:solidFill>
                <a:effectLst/>
                <a:latin typeface="+mn-lt"/>
                <a:ea typeface="+mn-ea"/>
                <a:cs typeface="+mn-cs"/>
              </a:rPr>
              <a:t>лъжливо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свидетелство</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състоянието</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здравето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когато</a:t>
            </a:r>
            <a:r>
              <a:rPr lang="ru-RU" sz="1200" b="0" i="0" kern="1200" dirty="0" smtClean="0">
                <a:solidFill>
                  <a:schemeClr val="tx1"/>
                </a:solidFill>
                <a:effectLst/>
                <a:latin typeface="+mn-lt"/>
                <a:ea typeface="+mn-ea"/>
                <a:cs typeface="+mn-cs"/>
              </a:rPr>
              <a:t> не </a:t>
            </a:r>
            <a:r>
              <a:rPr lang="ru-RU" sz="1200" b="0" i="0" kern="1200" dirty="0" err="1" smtClean="0">
                <a:solidFill>
                  <a:schemeClr val="tx1"/>
                </a:solidFill>
                <a:effectLst/>
                <a:latin typeface="+mn-lt"/>
                <a:ea typeface="+mn-ea"/>
                <a:cs typeface="+mn-cs"/>
              </a:rPr>
              <a:t>действува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длъжностно</a:t>
            </a:r>
            <a:r>
              <a:rPr lang="ru-RU" sz="1200" b="0" i="0" kern="1200" dirty="0" smtClean="0">
                <a:solidFill>
                  <a:schemeClr val="tx1"/>
                </a:solidFill>
                <a:effectLst/>
                <a:latin typeface="+mn-lt"/>
                <a:ea typeface="+mn-ea"/>
                <a:cs typeface="+mn-cs"/>
              </a:rPr>
              <a:t> лице, се </a:t>
            </a:r>
            <a:r>
              <a:rPr lang="ru-RU" sz="1200" b="0" i="0" kern="1200" dirty="0" err="1" smtClean="0">
                <a:solidFill>
                  <a:schemeClr val="tx1"/>
                </a:solidFill>
                <a:effectLst/>
                <a:latin typeface="+mn-lt"/>
                <a:ea typeface="+mn-ea"/>
                <a:cs typeface="+mn-cs"/>
              </a:rPr>
              <a:t>наказва</a:t>
            </a:r>
            <a:r>
              <a:rPr lang="ru-RU" sz="1200" b="0" i="0" kern="1200" dirty="0" smtClean="0">
                <a:solidFill>
                  <a:schemeClr val="tx1"/>
                </a:solidFill>
                <a:effectLst/>
                <a:latin typeface="+mn-lt"/>
                <a:ea typeface="+mn-ea"/>
                <a:cs typeface="+mn-cs"/>
              </a:rPr>
              <a:t> с </a:t>
            </a:r>
            <a:r>
              <a:rPr lang="ru-RU" sz="1200" b="0" i="0" kern="1200" dirty="0" err="1" smtClean="0">
                <a:solidFill>
                  <a:schemeClr val="tx1"/>
                </a:solidFill>
                <a:effectLst/>
                <a:latin typeface="+mn-lt"/>
                <a:ea typeface="+mn-ea"/>
                <a:cs typeface="+mn-cs"/>
              </a:rPr>
              <a:t>лишаване</a:t>
            </a:r>
            <a:r>
              <a:rPr lang="ru-RU" sz="1200" b="0" i="0" kern="1200" dirty="0" smtClean="0">
                <a:solidFill>
                  <a:schemeClr val="tx1"/>
                </a:solidFill>
                <a:effectLst/>
                <a:latin typeface="+mn-lt"/>
                <a:ea typeface="+mn-ea"/>
                <a:cs typeface="+mn-cs"/>
              </a:rPr>
              <a:t> от свобода до две </a:t>
            </a:r>
            <a:r>
              <a:rPr lang="ru-RU" sz="1200" b="0" i="0" kern="1200" dirty="0" err="1" smtClean="0">
                <a:solidFill>
                  <a:schemeClr val="tx1"/>
                </a:solidFill>
                <a:effectLst/>
                <a:latin typeface="+mn-lt"/>
                <a:ea typeface="+mn-ea"/>
                <a:cs typeface="+mn-cs"/>
              </a:rPr>
              <a:t>години</a:t>
            </a:r>
            <a:r>
              <a:rPr lang="ru-RU" sz="1200" b="0" i="0" kern="1200" dirty="0" smtClean="0">
                <a:solidFill>
                  <a:schemeClr val="tx1"/>
                </a:solidFill>
                <a:effectLst/>
                <a:latin typeface="+mn-lt"/>
                <a:ea typeface="+mn-ea"/>
                <a:cs typeface="+mn-cs"/>
              </a:rPr>
              <a:t> или с пробация.</a:t>
            </a:r>
          </a:p>
          <a:p>
            <a:r>
              <a:rPr lang="ru-RU" sz="1200" b="1" i="0" kern="1200" dirty="0" smtClean="0">
                <a:solidFill>
                  <a:schemeClr val="tx1"/>
                </a:solidFill>
                <a:effectLst/>
                <a:latin typeface="+mn-lt"/>
                <a:ea typeface="+mn-ea"/>
                <a:cs typeface="+mn-cs"/>
              </a:rPr>
              <a:t>Чл. 308.</a:t>
            </a:r>
            <a:r>
              <a:rPr lang="ru-RU" sz="1200" b="0" i="0" kern="1200" dirty="0" smtClean="0">
                <a:solidFill>
                  <a:schemeClr val="tx1"/>
                </a:solidFill>
                <a:effectLst/>
                <a:latin typeface="+mn-lt"/>
                <a:ea typeface="+mn-ea"/>
                <a:cs typeface="+mn-cs"/>
              </a:rPr>
              <a:t> (1) </a:t>
            </a:r>
            <a:r>
              <a:rPr lang="ru-RU" sz="1200" b="0" i="0" kern="1200" dirty="0" err="1" smtClean="0">
                <a:solidFill>
                  <a:schemeClr val="tx1"/>
                </a:solidFill>
                <a:effectLst/>
                <a:latin typeface="+mn-lt"/>
                <a:ea typeface="+mn-ea"/>
                <a:cs typeface="+mn-cs"/>
              </a:rPr>
              <a:t>Който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състави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неистински</a:t>
            </a:r>
            <a:r>
              <a:rPr lang="ru-RU" sz="1200" b="0" i="0" kern="1200" dirty="0" smtClean="0">
                <a:solidFill>
                  <a:schemeClr val="tx1"/>
                </a:solidFill>
                <a:effectLst/>
                <a:latin typeface="+mn-lt"/>
                <a:ea typeface="+mn-ea"/>
                <a:cs typeface="+mn-cs"/>
              </a:rPr>
              <a:t> официален документ или </a:t>
            </a:r>
            <a:r>
              <a:rPr lang="ru-RU" sz="1200" b="0" i="0" kern="1200" dirty="0" err="1" smtClean="0">
                <a:solidFill>
                  <a:schemeClr val="tx1"/>
                </a:solidFill>
                <a:effectLst/>
                <a:latin typeface="+mn-lt"/>
                <a:ea typeface="+mn-ea"/>
                <a:cs typeface="+mn-cs"/>
              </a:rPr>
              <a:t>преправи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съдържанието</a:t>
            </a:r>
            <a:r>
              <a:rPr lang="ru-RU" sz="1200" b="0" i="0" kern="1200" dirty="0" smtClean="0">
                <a:solidFill>
                  <a:schemeClr val="tx1"/>
                </a:solidFill>
                <a:effectLst/>
                <a:latin typeface="+mn-lt"/>
                <a:ea typeface="+mn-ea"/>
                <a:cs typeface="+mn-cs"/>
              </a:rPr>
              <a:t> на официален документ с цел да </a:t>
            </a:r>
            <a:r>
              <a:rPr lang="ru-RU" sz="1200" b="0" i="0" kern="1200" dirty="0" err="1" smtClean="0">
                <a:solidFill>
                  <a:schemeClr val="tx1"/>
                </a:solidFill>
                <a:effectLst/>
                <a:latin typeface="+mn-lt"/>
                <a:ea typeface="+mn-ea"/>
                <a:cs typeface="+mn-cs"/>
              </a:rPr>
              <a:t>бъде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използуван</a:t>
            </a:r>
            <a:r>
              <a:rPr lang="ru-RU" sz="1200" b="0" i="0" kern="1200" dirty="0" smtClean="0">
                <a:solidFill>
                  <a:schemeClr val="tx1"/>
                </a:solidFill>
                <a:effectLst/>
                <a:latin typeface="+mn-lt"/>
                <a:ea typeface="+mn-ea"/>
                <a:cs typeface="+mn-cs"/>
              </a:rPr>
              <a:t>, се </a:t>
            </a:r>
            <a:r>
              <a:rPr lang="ru-RU" sz="1200" b="0" i="0" kern="1200" dirty="0" err="1" smtClean="0">
                <a:solidFill>
                  <a:schemeClr val="tx1"/>
                </a:solidFill>
                <a:effectLst/>
                <a:latin typeface="+mn-lt"/>
                <a:ea typeface="+mn-ea"/>
                <a:cs typeface="+mn-cs"/>
              </a:rPr>
              <a:t>наказва</a:t>
            </a:r>
            <a:r>
              <a:rPr lang="ru-RU" sz="1200" b="0" i="0" kern="1200" dirty="0" smtClean="0">
                <a:solidFill>
                  <a:schemeClr val="tx1"/>
                </a:solidFill>
                <a:effectLst/>
                <a:latin typeface="+mn-lt"/>
                <a:ea typeface="+mn-ea"/>
                <a:cs typeface="+mn-cs"/>
              </a:rPr>
              <a:t> за подправка на документ с </a:t>
            </a:r>
            <a:r>
              <a:rPr lang="ru-RU" sz="1200" b="0" i="0" kern="1200" dirty="0" err="1" smtClean="0">
                <a:solidFill>
                  <a:schemeClr val="tx1"/>
                </a:solidFill>
                <a:effectLst/>
                <a:latin typeface="+mn-lt"/>
                <a:ea typeface="+mn-ea"/>
                <a:cs typeface="+mn-cs"/>
              </a:rPr>
              <a:t>лишаване</a:t>
            </a:r>
            <a:r>
              <a:rPr lang="ru-RU" sz="1200" b="0" i="0" kern="1200" dirty="0" smtClean="0">
                <a:solidFill>
                  <a:schemeClr val="tx1"/>
                </a:solidFill>
                <a:effectLst/>
                <a:latin typeface="+mn-lt"/>
                <a:ea typeface="+mn-ea"/>
                <a:cs typeface="+mn-cs"/>
              </a:rPr>
              <a:t> от свобода до три </a:t>
            </a:r>
            <a:r>
              <a:rPr lang="ru-RU" sz="1200" b="0" i="0" kern="1200" dirty="0" err="1" smtClean="0">
                <a:solidFill>
                  <a:schemeClr val="tx1"/>
                </a:solidFill>
                <a:effectLst/>
                <a:latin typeface="+mn-lt"/>
                <a:ea typeface="+mn-ea"/>
                <a:cs typeface="+mn-cs"/>
              </a:rPr>
              <a:t>години</a:t>
            </a:r>
            <a:r>
              <a:rPr lang="ru-RU" sz="1200" b="0" i="0" kern="1200" dirty="0" smtClean="0">
                <a:solidFill>
                  <a:schemeClr val="tx1"/>
                </a:solidFill>
                <a:effectLst/>
                <a:latin typeface="+mn-lt"/>
                <a:ea typeface="+mn-ea"/>
                <a:cs typeface="+mn-cs"/>
              </a:rPr>
              <a:t>.</a:t>
            </a:r>
          </a:p>
          <a:p>
            <a:r>
              <a:rPr lang="ru-RU" sz="1200" b="1" i="0" kern="1200" dirty="0" smtClean="0">
                <a:solidFill>
                  <a:schemeClr val="tx1"/>
                </a:solidFill>
                <a:effectLst/>
                <a:latin typeface="+mn-lt"/>
                <a:ea typeface="+mn-ea"/>
                <a:cs typeface="+mn-cs"/>
              </a:rPr>
              <a:t>Чл. 310.</a:t>
            </a:r>
            <a:r>
              <a:rPr lang="ru-RU" sz="1200" b="0" i="0" kern="1200" dirty="0" smtClean="0">
                <a:solidFill>
                  <a:schemeClr val="tx1"/>
                </a:solidFill>
                <a:effectLst/>
                <a:latin typeface="+mn-lt"/>
                <a:ea typeface="+mn-ea"/>
                <a:cs typeface="+mn-cs"/>
              </a:rPr>
              <a:t> (1) (Изм. и доп. - ДВ, </a:t>
            </a:r>
            <a:r>
              <a:rPr lang="ru-RU" sz="1200" b="0" i="0" kern="1200" dirty="0" err="1" smtClean="0">
                <a:solidFill>
                  <a:schemeClr val="tx1"/>
                </a:solidFill>
                <a:effectLst/>
                <a:latin typeface="+mn-lt"/>
                <a:ea typeface="+mn-ea"/>
                <a:cs typeface="+mn-cs"/>
              </a:rPr>
              <a:t>бр</a:t>
            </a:r>
            <a:r>
              <a:rPr lang="ru-RU" sz="1200" b="0" i="0" kern="1200" dirty="0" smtClean="0">
                <a:solidFill>
                  <a:schemeClr val="tx1"/>
                </a:solidFill>
                <a:effectLst/>
                <a:latin typeface="+mn-lt"/>
                <a:ea typeface="+mn-ea"/>
                <a:cs typeface="+mn-cs"/>
              </a:rPr>
              <a:t>. 26 от 2004 г.) </a:t>
            </a:r>
            <a:r>
              <a:rPr lang="ru-RU" sz="1200" b="0" i="0" kern="1200" dirty="0" err="1" smtClean="0">
                <a:solidFill>
                  <a:schemeClr val="tx1"/>
                </a:solidFill>
                <a:effectLst/>
                <a:latin typeface="+mn-lt"/>
                <a:ea typeface="+mn-ea"/>
                <a:cs typeface="+mn-cs"/>
              </a:rPr>
              <a:t>Ако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престъплението</a:t>
            </a:r>
            <a:r>
              <a:rPr lang="ru-RU" sz="1200" b="0" i="0" kern="1200" dirty="0" smtClean="0">
                <a:solidFill>
                  <a:schemeClr val="tx1"/>
                </a:solidFill>
                <a:effectLst/>
                <a:latin typeface="+mn-lt"/>
                <a:ea typeface="+mn-ea"/>
                <a:cs typeface="+mn-cs"/>
              </a:rPr>
              <a:t> по чл. 308, ал. 1, и чл. 309, ал. 1 и 2 е </a:t>
            </a:r>
            <a:r>
              <a:rPr lang="ru-RU" sz="1200" b="0" i="0" kern="1200" dirty="0" err="1" smtClean="0">
                <a:solidFill>
                  <a:schemeClr val="tx1"/>
                </a:solidFill>
                <a:effectLst/>
                <a:latin typeface="+mn-lt"/>
                <a:ea typeface="+mn-ea"/>
                <a:cs typeface="+mn-cs"/>
              </a:rPr>
              <a:t>извършено</a:t>
            </a:r>
            <a:r>
              <a:rPr lang="ru-RU" sz="1200" b="0" i="0" kern="1200" dirty="0" smtClean="0">
                <a:solidFill>
                  <a:schemeClr val="tx1"/>
                </a:solidFill>
                <a:effectLst/>
                <a:latin typeface="+mn-lt"/>
                <a:ea typeface="+mn-ea"/>
                <a:cs typeface="+mn-cs"/>
              </a:rPr>
              <a:t> от </a:t>
            </a:r>
            <a:r>
              <a:rPr lang="ru-RU" sz="1200" b="0" i="0" kern="1200" dirty="0" err="1" smtClean="0">
                <a:solidFill>
                  <a:schemeClr val="tx1"/>
                </a:solidFill>
                <a:effectLst/>
                <a:latin typeface="+mn-lt"/>
                <a:ea typeface="+mn-ea"/>
                <a:cs typeface="+mn-cs"/>
              </a:rPr>
              <a:t>длъжностно</a:t>
            </a:r>
            <a:r>
              <a:rPr lang="ru-RU" sz="1200" b="0" i="0" kern="1200" dirty="0" smtClean="0">
                <a:solidFill>
                  <a:schemeClr val="tx1"/>
                </a:solidFill>
                <a:effectLst/>
                <a:latin typeface="+mn-lt"/>
                <a:ea typeface="+mn-ea"/>
                <a:cs typeface="+mn-cs"/>
              </a:rPr>
              <a:t> лице в </a:t>
            </a:r>
            <a:r>
              <a:rPr lang="ru-RU" sz="1200" b="0" i="0" kern="1200" dirty="0" err="1" smtClean="0">
                <a:solidFill>
                  <a:schemeClr val="tx1"/>
                </a:solidFill>
                <a:effectLst/>
                <a:latin typeface="+mn-lt"/>
                <a:ea typeface="+mn-ea"/>
                <a:cs typeface="+mn-cs"/>
              </a:rPr>
              <a:t>кръга</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службата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наказанието</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лишаване</a:t>
            </a:r>
            <a:r>
              <a:rPr lang="ru-RU" sz="1200" b="0" i="0" kern="1200" dirty="0" smtClean="0">
                <a:solidFill>
                  <a:schemeClr val="tx1"/>
                </a:solidFill>
                <a:effectLst/>
                <a:latin typeface="+mn-lt"/>
                <a:ea typeface="+mn-ea"/>
                <a:cs typeface="+mn-cs"/>
              </a:rPr>
              <a:t> от свобода до пет </a:t>
            </a:r>
            <a:r>
              <a:rPr lang="ru-RU" sz="1200" b="0" i="0" kern="1200" dirty="0" err="1" smtClean="0">
                <a:solidFill>
                  <a:schemeClr val="tx1"/>
                </a:solidFill>
                <a:effectLst/>
                <a:latin typeface="+mn-lt"/>
                <a:ea typeface="+mn-ea"/>
                <a:cs typeface="+mn-cs"/>
              </a:rPr>
              <a:t>години</a:t>
            </a:r>
            <a:r>
              <a:rPr lang="ru-RU" sz="1200" b="0" i="0" kern="1200" dirty="0" smtClean="0">
                <a:solidFill>
                  <a:schemeClr val="tx1"/>
                </a:solidFill>
                <a:effectLst/>
                <a:latin typeface="+mn-lt"/>
                <a:ea typeface="+mn-ea"/>
                <a:cs typeface="+mn-cs"/>
              </a:rPr>
              <a:t>, а в </a:t>
            </a:r>
            <a:r>
              <a:rPr lang="ru-RU" sz="1200" b="0" i="0" kern="1200" dirty="0" err="1" smtClean="0">
                <a:solidFill>
                  <a:schemeClr val="tx1"/>
                </a:solidFill>
                <a:effectLst/>
                <a:latin typeface="+mn-lt"/>
                <a:ea typeface="+mn-ea"/>
                <a:cs typeface="+mn-cs"/>
              </a:rPr>
              <a:t>случаите</a:t>
            </a:r>
            <a:r>
              <a:rPr lang="ru-RU" sz="1200" b="0" i="0" kern="1200" dirty="0" smtClean="0">
                <a:solidFill>
                  <a:schemeClr val="tx1"/>
                </a:solidFill>
                <a:effectLst/>
                <a:latin typeface="+mn-lt"/>
                <a:ea typeface="+mn-ea"/>
                <a:cs typeface="+mn-cs"/>
              </a:rPr>
              <a:t> по чл. 308, ал. 2 и 3 - </a:t>
            </a:r>
            <a:r>
              <a:rPr lang="ru-RU" sz="1200" b="0" i="0" kern="1200" dirty="0" err="1" smtClean="0">
                <a:solidFill>
                  <a:schemeClr val="tx1"/>
                </a:solidFill>
                <a:effectLst/>
                <a:latin typeface="+mn-lt"/>
                <a:ea typeface="+mn-ea"/>
                <a:cs typeface="+mn-cs"/>
              </a:rPr>
              <a:t>лишаване</a:t>
            </a:r>
            <a:r>
              <a:rPr lang="ru-RU" sz="1200" b="0" i="0" kern="1200" dirty="0" smtClean="0">
                <a:solidFill>
                  <a:schemeClr val="tx1"/>
                </a:solidFill>
                <a:effectLst/>
                <a:latin typeface="+mn-lt"/>
                <a:ea typeface="+mn-ea"/>
                <a:cs typeface="+mn-cs"/>
              </a:rPr>
              <a:t> от свобода до </a:t>
            </a:r>
            <a:r>
              <a:rPr lang="ru-RU" sz="1200" b="0" i="0" kern="1200" dirty="0" err="1" smtClean="0">
                <a:solidFill>
                  <a:schemeClr val="tx1"/>
                </a:solidFill>
                <a:effectLst/>
                <a:latin typeface="+mn-lt"/>
                <a:ea typeface="+mn-ea"/>
                <a:cs typeface="+mn-cs"/>
              </a:rPr>
              <a:t>дванадесет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години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съдът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може</a:t>
            </a:r>
            <a:r>
              <a:rPr lang="ru-RU" sz="1200" b="0" i="0" kern="1200" dirty="0" smtClean="0">
                <a:solidFill>
                  <a:schemeClr val="tx1"/>
                </a:solidFill>
                <a:effectLst/>
                <a:latin typeface="+mn-lt"/>
                <a:ea typeface="+mn-ea"/>
                <a:cs typeface="+mn-cs"/>
              </a:rPr>
              <a:t> да постанови и </a:t>
            </a:r>
            <a:r>
              <a:rPr lang="ru-RU" sz="1200" b="0" i="0" kern="1200" dirty="0" err="1" smtClean="0">
                <a:solidFill>
                  <a:schemeClr val="tx1"/>
                </a:solidFill>
                <a:effectLst/>
                <a:latin typeface="+mn-lt"/>
                <a:ea typeface="+mn-ea"/>
                <a:cs typeface="+mn-cs"/>
              </a:rPr>
              <a:t>лишаване</a:t>
            </a:r>
            <a:r>
              <a:rPr lang="ru-RU" sz="1200" b="0" i="0" kern="1200" dirty="0" smtClean="0">
                <a:solidFill>
                  <a:schemeClr val="tx1"/>
                </a:solidFill>
                <a:effectLst/>
                <a:latin typeface="+mn-lt"/>
                <a:ea typeface="+mn-ea"/>
                <a:cs typeface="+mn-cs"/>
              </a:rPr>
              <a:t> от право по чл. 37, ал. 1, точка 6 .</a:t>
            </a:r>
          </a:p>
          <a:p>
            <a:endParaRPr lang="en-US" dirty="0"/>
          </a:p>
        </p:txBody>
      </p:sp>
      <p:sp>
        <p:nvSpPr>
          <p:cNvPr id="4" name="Контейнер за номер на слайда 3"/>
          <p:cNvSpPr>
            <a:spLocks noGrp="1"/>
          </p:cNvSpPr>
          <p:nvPr>
            <p:ph type="sldNum" sz="quarter" idx="10"/>
          </p:nvPr>
        </p:nvSpPr>
        <p:spPr/>
        <p:txBody>
          <a:bodyPr/>
          <a:lstStyle/>
          <a:p>
            <a:fld id="{CD9FABF7-DBE8-4A53-8DD2-727F1C00DF11}" type="slidenum">
              <a:rPr lang="en-US" smtClean="0"/>
              <a:t>4</a:t>
            </a:fld>
            <a:endParaRPr lang="en-US"/>
          </a:p>
        </p:txBody>
      </p:sp>
    </p:spTree>
    <p:extLst>
      <p:ext uri="{BB962C8B-B14F-4D97-AF65-F5344CB8AC3E}">
        <p14:creationId xmlns:p14="http://schemas.microsoft.com/office/powerpoint/2010/main" val="255469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У д о с т о в е р е н и е</a:t>
            </a:r>
          </a:p>
          <a:p>
            <a:r>
              <a:rPr lang="ru-RU" dirty="0" smtClean="0"/>
              <a:t>Деца до 10 г.</a:t>
            </a:r>
          </a:p>
          <a:p>
            <a:r>
              <a:rPr lang="ru-RU" dirty="0" smtClean="0"/>
              <a:t>ЗАДЪЛЖИТЕЛЕН НАЧАЛЕН МЕДИЦИНСКИ ПРЕГЛЕД</a:t>
            </a:r>
          </a:p>
          <a:p>
            <a:r>
              <a:rPr lang="ru-RU" dirty="0" smtClean="0"/>
              <a:t>1. Клиничен преглед от интернист/спортен лекар:</a:t>
            </a:r>
          </a:p>
          <a:p>
            <a:r>
              <a:rPr lang="ru-RU" dirty="0" smtClean="0"/>
              <a:t>2. ЕКГ в покой</a:t>
            </a:r>
          </a:p>
          <a:p>
            <a:r>
              <a:rPr lang="ru-RU" dirty="0" smtClean="0"/>
              <a:t>3. Функционална диагностика: (Мартине/Руфие)</a:t>
            </a:r>
          </a:p>
          <a:p>
            <a:r>
              <a:rPr lang="ru-RU" dirty="0" smtClean="0"/>
              <a:t>Пулс</a:t>
            </a:r>
          </a:p>
          <a:p>
            <a:r>
              <a:rPr lang="ru-RU" dirty="0" smtClean="0"/>
              <a:t>R R</a:t>
            </a:r>
          </a:p>
          <a:p>
            <a:r>
              <a:rPr lang="ru-RU" dirty="0" smtClean="0"/>
              <a:t>4. Антропометрия: Ръст:</a:t>
            </a:r>
          </a:p>
          <a:p>
            <a:r>
              <a:rPr lang="ru-RU" dirty="0" smtClean="0"/>
              <a:t>Тегло:.</a:t>
            </a:r>
          </a:p>
          <a:p>
            <a:r>
              <a:rPr lang="ru-RU" dirty="0" smtClean="0"/>
              <a:t>Измерване на % съдържание на мазнини</a:t>
            </a:r>
          </a:p>
          <a:p>
            <a:r>
              <a:rPr lang="ru-RU" dirty="0" smtClean="0"/>
              <a:t>Динамометрия (дясна ръка):</a:t>
            </a:r>
          </a:p>
          <a:p>
            <a:r>
              <a:rPr lang="ru-RU" dirty="0" smtClean="0"/>
              <a:t> Динамометрия (лява</a:t>
            </a:r>
          </a:p>
          <a:p>
            <a:r>
              <a:rPr lang="ru-RU" dirty="0" smtClean="0"/>
              <a:t>5. Заключение:</a:t>
            </a:r>
          </a:p>
          <a:p>
            <a:endParaRPr lang="ru-RU" dirty="0" smtClean="0"/>
          </a:p>
          <a:p>
            <a:endParaRPr lang="ru-RU" dirty="0" smtClean="0"/>
          </a:p>
          <a:p>
            <a:r>
              <a:rPr lang="ru-RU" dirty="0" smtClean="0"/>
              <a:t>Образец № 2</a:t>
            </a:r>
          </a:p>
          <a:p>
            <a:r>
              <a:rPr lang="ru-RU" dirty="0" smtClean="0"/>
              <a:t>У д о с т о в е р е н и е</a:t>
            </a:r>
          </a:p>
          <a:p>
            <a:r>
              <a:rPr lang="ru-RU" dirty="0" smtClean="0"/>
              <a:t>Лица над 10 г.</a:t>
            </a:r>
          </a:p>
          <a:p>
            <a:r>
              <a:rPr lang="ru-RU" dirty="0" smtClean="0"/>
              <a:t>ЗАДЪЛЖИТЕЛЕН НАЧАЛЕН МЕДИЦИНСКИНСК</a:t>
            </a:r>
            <a:r>
              <a:rPr lang="ru-RU" baseline="0" dirty="0" smtClean="0"/>
              <a:t> ПРЕГЛЕД</a:t>
            </a:r>
            <a:endParaRPr lang="ru-RU" dirty="0" smtClean="0"/>
          </a:p>
          <a:p>
            <a:r>
              <a:rPr lang="ru-RU" dirty="0" smtClean="0"/>
              <a:t>1. Клиничен преглед от интернист/спортен лекар:</a:t>
            </a:r>
          </a:p>
          <a:p>
            <a:r>
              <a:rPr lang="ru-RU" dirty="0" smtClean="0"/>
              <a:t>2. ЕКГ в покой</a:t>
            </a:r>
          </a:p>
          <a:p>
            <a:r>
              <a:rPr lang="ru-RU" dirty="0" smtClean="0"/>
              <a:t>3. Функционална диагностика: (велоергометрия)</a:t>
            </a:r>
          </a:p>
          <a:p>
            <a:r>
              <a:rPr lang="ru-RU" dirty="0" smtClean="0"/>
              <a:t>Пулс</a:t>
            </a:r>
          </a:p>
          <a:p>
            <a:r>
              <a:rPr lang="ru-RU" dirty="0" smtClean="0"/>
              <a:t> R R</a:t>
            </a:r>
          </a:p>
          <a:p>
            <a:r>
              <a:rPr lang="ru-RU" dirty="0" smtClean="0"/>
              <a:t>4. Антропометрия</a:t>
            </a:r>
          </a:p>
          <a:p>
            <a:r>
              <a:rPr lang="ru-RU" dirty="0" smtClean="0"/>
              <a:t>Измерване на % съдържание на мазнини</a:t>
            </a:r>
          </a:p>
          <a:p>
            <a:r>
              <a:rPr lang="ru-RU" dirty="0" smtClean="0"/>
              <a:t>Динамометрия (дясна ръка):</a:t>
            </a:r>
          </a:p>
          <a:p>
            <a:r>
              <a:rPr lang="ru-RU" dirty="0" smtClean="0"/>
              <a:t>Динамометрия (лява ръка):</a:t>
            </a:r>
          </a:p>
          <a:p>
            <a:r>
              <a:rPr lang="ru-RU" dirty="0" smtClean="0"/>
              <a:t>5. Общо заключение:</a:t>
            </a:r>
          </a:p>
          <a:p>
            <a:r>
              <a:rPr lang="ru-RU" dirty="0" smtClean="0"/>
              <a:t>............................................................</a:t>
            </a:r>
          </a:p>
          <a:p>
            <a:r>
              <a:rPr lang="ru-RU" dirty="0" smtClean="0"/>
              <a:t>Закон</a:t>
            </a:r>
            <a:r>
              <a:rPr lang="ru-RU" baseline="0" dirty="0" smtClean="0"/>
              <a:t> за физическо възпитание и спорта:</a:t>
            </a:r>
            <a:endParaRPr lang="ru-RU" dirty="0" smtClean="0"/>
          </a:p>
          <a:p>
            <a:r>
              <a:rPr lang="ru-RU" dirty="0" smtClean="0"/>
              <a:t>АДМИНИСТРАТИВНОНАКАЗАТЕЛНИ РАЗПОРЕДБИ</a:t>
            </a:r>
          </a:p>
          <a:p>
            <a:r>
              <a:rPr lang="ru-RU" dirty="0" smtClean="0"/>
              <a:t>Чл. 65. (Изм. - ДВ, бр. 53 от 2000 г.) (1) За нарушение или неизпълнение на задължение по</a:t>
            </a:r>
          </a:p>
          <a:p>
            <a:r>
              <a:rPr lang="ru-RU" dirty="0" smtClean="0"/>
              <a:t>този закон физическите лица се наказват с глоба от 100 до 500 лв., а юридическите лица и</a:t>
            </a:r>
          </a:p>
          <a:p>
            <a:r>
              <a:rPr lang="ru-RU" dirty="0" smtClean="0"/>
              <a:t>едноличните търговци - с имуществена санкция от 500 до 1000 лв.</a:t>
            </a:r>
          </a:p>
          <a:p>
            <a:r>
              <a:rPr lang="ru-RU" dirty="0" smtClean="0"/>
              <a:t>(2) При повторно нарушение глобата е от 500 до 1000 лв., а имуществената санкция - от</a:t>
            </a:r>
          </a:p>
          <a:p>
            <a:r>
              <a:rPr lang="ru-RU" dirty="0" smtClean="0"/>
              <a:t>1000 до 2000 лв.</a:t>
            </a:r>
          </a:p>
          <a:p>
            <a:r>
              <a:rPr lang="ru-RU" dirty="0" smtClean="0"/>
              <a:t>(3) (Нова - ДВ, бр. 21 от 2014 г.) Спортна организация, нарушила разпоредбата на чл. 6,</a:t>
            </a:r>
          </a:p>
          <a:p>
            <a:r>
              <a:rPr lang="ru-RU" dirty="0" smtClean="0"/>
              <a:t>ал. 1, се наказва с имуществена санкция в размер от 1000 до 2000 лв.</a:t>
            </a:r>
          </a:p>
          <a:p>
            <a:r>
              <a:rPr lang="ru-RU" dirty="0" smtClean="0"/>
              <a:t>(4) (Изм. - ДВ, бр. 50 от 2008 г., изм. - ДВ, бр. 87 от 2012 г., в сила от 09.11.2012 г.,</a:t>
            </a:r>
          </a:p>
          <a:p>
            <a:r>
              <a:rPr lang="ru-RU" dirty="0" smtClean="0"/>
              <a:t>предишна ал. 3, изм. - ДВ, бр. 21 от 2014 г.) Спортна организация, допуснала нарушение на</a:t>
            </a:r>
          </a:p>
          <a:p>
            <a:r>
              <a:rPr lang="ru-RU" dirty="0" smtClean="0"/>
              <a:t>забраните по чл. 45, ал. 1 и 2, се наказва с имуществена санкция в размер от 1000 до 3000 </a:t>
            </a:r>
            <a:endParaRPr lang="en-US" dirty="0"/>
          </a:p>
        </p:txBody>
      </p:sp>
      <p:sp>
        <p:nvSpPr>
          <p:cNvPr id="4" name="Slide Number Placeholder 3"/>
          <p:cNvSpPr>
            <a:spLocks noGrp="1"/>
          </p:cNvSpPr>
          <p:nvPr>
            <p:ph type="sldNum" sz="quarter" idx="10"/>
          </p:nvPr>
        </p:nvSpPr>
        <p:spPr/>
        <p:txBody>
          <a:bodyPr/>
          <a:lstStyle/>
          <a:p>
            <a:fld id="{CD9FABF7-DBE8-4A53-8DD2-727F1C00DF11}" type="slidenum">
              <a:rPr lang="en-US" smtClean="0"/>
              <a:t>5</a:t>
            </a:fld>
            <a:endParaRPr lang="en-US" dirty="0"/>
          </a:p>
        </p:txBody>
      </p:sp>
    </p:spTree>
    <p:extLst>
      <p:ext uri="{BB962C8B-B14F-4D97-AF65-F5344CB8AC3E}">
        <p14:creationId xmlns:p14="http://schemas.microsoft.com/office/powerpoint/2010/main" val="5535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FABF7-DBE8-4A53-8DD2-727F1C00DF11}" type="slidenum">
              <a:rPr lang="en-US" smtClean="0"/>
              <a:t>6</a:t>
            </a:fld>
            <a:endParaRPr lang="en-US" dirty="0"/>
          </a:p>
        </p:txBody>
      </p:sp>
    </p:spTree>
    <p:extLst>
      <p:ext uri="{BB962C8B-B14F-4D97-AF65-F5344CB8AC3E}">
        <p14:creationId xmlns:p14="http://schemas.microsoft.com/office/powerpoint/2010/main" val="388297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FABF7-DBE8-4A53-8DD2-727F1C00DF11}" type="slidenum">
              <a:rPr lang="en-US" smtClean="0"/>
              <a:t>14</a:t>
            </a:fld>
            <a:endParaRPr lang="en-US" dirty="0"/>
          </a:p>
        </p:txBody>
      </p:sp>
    </p:spTree>
    <p:extLst>
      <p:ext uri="{BB962C8B-B14F-4D97-AF65-F5344CB8AC3E}">
        <p14:creationId xmlns:p14="http://schemas.microsoft.com/office/powerpoint/2010/main" val="267157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Уважаеми г-н Миндов,</a:t>
            </a:r>
          </a:p>
          <a:p>
            <a:r>
              <a:rPr lang="ru-RU" dirty="0" smtClean="0"/>
              <a:t>НЗОК заплаща само за дейности и издаване и заверяване на документи, съгласно Наредба № 2 от 25.03. 2016 г. за определяне на основния пакет от здравни дейности, гарантиран от бюджета на НЗОК. Случаите, описани в глава VIII „Дейност по медицинска експертиза” са: Изготвяне на медицинско удостоверение за встъпване в брак; Изготвяне на медицинско удостоверение за постъпване на работа на лица от 16- до 18-годишна възраст; Медицинска експертиза на работоспособността; Издаване на първичен болничен лист; Издаване на вторичен болничен лист; Насочване за медицинска експертиза към Лекарска консултативна комисия (ЛКК); Подготвяне на документи за представяне пред ТЕЛК). В тези случаи здравноосигурените не дължат заплащане за издадените им медицински документи/удостоверения. В останалите случаи здравноосигурените лица следва да заплащат за издаване на документи - по цени на лечебното заведение. Извън дейностите, които заплаща НЗОК, лечебните заведения трябва да имат изготвен ценоразпис, поставен на видно място, от който пациентите да се информират за цените на предлаганите услуги и консумативи.</a:t>
            </a:r>
          </a:p>
          <a:p>
            <a:endParaRPr lang="en-US" dirty="0"/>
          </a:p>
        </p:txBody>
      </p:sp>
      <p:sp>
        <p:nvSpPr>
          <p:cNvPr id="4" name="Slide Number Placeholder 3"/>
          <p:cNvSpPr>
            <a:spLocks noGrp="1"/>
          </p:cNvSpPr>
          <p:nvPr>
            <p:ph type="sldNum" sz="quarter" idx="10"/>
          </p:nvPr>
        </p:nvSpPr>
        <p:spPr/>
        <p:txBody>
          <a:bodyPr/>
          <a:lstStyle/>
          <a:p>
            <a:fld id="{CD9FABF7-DBE8-4A53-8DD2-727F1C00DF11}" type="slidenum">
              <a:rPr lang="en-US" smtClean="0"/>
              <a:t>15</a:t>
            </a:fld>
            <a:endParaRPr lang="en-US" dirty="0"/>
          </a:p>
        </p:txBody>
      </p:sp>
    </p:spTree>
    <p:extLst>
      <p:ext uri="{BB962C8B-B14F-4D97-AF65-F5344CB8AC3E}">
        <p14:creationId xmlns:p14="http://schemas.microsoft.com/office/powerpoint/2010/main" val="319465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ru-RU" sz="1200" b="0" i="0" kern="1200" dirty="0" err="1" smtClean="0">
                <a:solidFill>
                  <a:schemeClr val="tx1"/>
                </a:solidFill>
                <a:effectLst/>
                <a:latin typeface="+mn-lt"/>
                <a:ea typeface="+mn-ea"/>
                <a:cs typeface="+mn-cs"/>
              </a:rPr>
              <a:t>етири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основните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безинтерферонови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антивирусни</a:t>
            </a:r>
            <a:r>
              <a:rPr lang="ru-RU" sz="1200" b="0" i="0" kern="1200" dirty="0" smtClean="0">
                <a:solidFill>
                  <a:schemeClr val="tx1"/>
                </a:solidFill>
                <a:effectLst/>
                <a:latin typeface="+mn-lt"/>
                <a:ea typeface="+mn-ea"/>
                <a:cs typeface="+mn-cs"/>
              </a:rPr>
              <a:t> терапии </a:t>
            </a:r>
            <a:r>
              <a:rPr lang="ru-RU" sz="1200" b="0" i="0" kern="1200" dirty="0" err="1" smtClean="0">
                <a:solidFill>
                  <a:schemeClr val="tx1"/>
                </a:solidFill>
                <a:effectLst/>
                <a:latin typeface="+mn-lt"/>
                <a:ea typeface="+mn-ea"/>
                <a:cs typeface="+mn-cs"/>
              </a:rPr>
              <a:t>срещу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хепатит</a:t>
            </a:r>
            <a:r>
              <a:rPr lang="ru-RU" sz="1200" b="0" i="0" kern="1200" dirty="0" smtClean="0">
                <a:solidFill>
                  <a:schemeClr val="tx1"/>
                </a:solidFill>
                <a:effectLst/>
                <a:latin typeface="+mn-lt"/>
                <a:ea typeface="+mn-ea"/>
                <a:cs typeface="+mn-cs"/>
              </a:rPr>
              <a:t> С, на </a:t>
            </a:r>
            <a:r>
              <a:rPr lang="ru-RU" sz="1200" b="0" i="0" kern="1200" dirty="0" err="1" smtClean="0">
                <a:solidFill>
                  <a:schemeClr val="tx1"/>
                </a:solidFill>
                <a:effectLst/>
                <a:latin typeface="+mn-lt"/>
                <a:ea typeface="+mn-ea"/>
                <a:cs typeface="+mn-cs"/>
              </a:rPr>
              <a:t>път</a:t>
            </a:r>
            <a:r>
              <a:rPr lang="ru-RU" sz="1200" b="0" i="0" kern="1200" dirty="0" smtClean="0">
                <a:solidFill>
                  <a:schemeClr val="tx1"/>
                </a:solidFill>
                <a:effectLst/>
                <a:latin typeface="+mn-lt"/>
                <a:ea typeface="+mn-ea"/>
                <a:cs typeface="+mn-cs"/>
              </a:rPr>
              <a:t> е да се </a:t>
            </a:r>
            <a:r>
              <a:rPr lang="ru-RU" sz="1200" b="0" i="0" kern="1200" dirty="0" err="1" smtClean="0">
                <a:solidFill>
                  <a:schemeClr val="tx1"/>
                </a:solidFill>
                <a:effectLst/>
                <a:latin typeface="+mn-lt"/>
                <a:ea typeface="+mn-ea"/>
                <a:cs typeface="+mn-cs"/>
              </a:rPr>
              <a:t>появят</a:t>
            </a:r>
            <a:r>
              <a:rPr lang="ru-RU" sz="1200" b="0" i="0" kern="1200" dirty="0" smtClean="0">
                <a:solidFill>
                  <a:schemeClr val="tx1"/>
                </a:solidFill>
                <a:effectLst/>
                <a:latin typeface="+mn-lt"/>
                <a:ea typeface="+mn-ea"/>
                <a:cs typeface="+mn-cs"/>
              </a:rPr>
              <a:t> и нови. </a:t>
            </a:r>
            <a:r>
              <a:rPr lang="ru-RU" sz="1200" b="0" i="0" kern="1200" dirty="0" err="1" smtClean="0">
                <a:solidFill>
                  <a:schemeClr val="tx1"/>
                </a:solidFill>
                <a:effectLst/>
                <a:latin typeface="+mn-lt"/>
                <a:ea typeface="+mn-ea"/>
                <a:cs typeface="+mn-cs"/>
              </a:rPr>
              <a:t>Предимствата</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всички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тях</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безспорни</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първи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път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опасната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болест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чиито</a:t>
            </a:r>
            <a:r>
              <a:rPr lang="ru-RU" sz="1200" b="0" i="0" kern="1200" dirty="0" smtClean="0">
                <a:solidFill>
                  <a:schemeClr val="tx1"/>
                </a:solidFill>
                <a:effectLst/>
                <a:latin typeface="+mn-lt"/>
                <a:ea typeface="+mn-ea"/>
                <a:cs typeface="+mn-cs"/>
              </a:rPr>
              <a:t> усложнения водят до </a:t>
            </a:r>
            <a:r>
              <a:rPr lang="ru-RU" sz="1200" b="0" i="0" kern="1200" dirty="0" err="1" smtClean="0">
                <a:solidFill>
                  <a:schemeClr val="tx1"/>
                </a:solidFill>
                <a:effectLst/>
                <a:latin typeface="+mn-lt"/>
                <a:ea typeface="+mn-ea"/>
                <a:cs typeface="+mn-cs"/>
              </a:rPr>
              <a:t>смърт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може</a:t>
            </a:r>
            <a:r>
              <a:rPr lang="ru-RU" sz="1200" b="0" i="0" kern="1200" dirty="0" smtClean="0">
                <a:solidFill>
                  <a:schemeClr val="tx1"/>
                </a:solidFill>
                <a:effectLst/>
                <a:latin typeface="+mn-lt"/>
                <a:ea typeface="+mn-ea"/>
                <a:cs typeface="+mn-cs"/>
              </a:rPr>
              <a:t> да се </a:t>
            </a:r>
            <a:r>
              <a:rPr lang="ru-RU" sz="1200" b="0" i="0" kern="1200" dirty="0" err="1" smtClean="0">
                <a:solidFill>
                  <a:schemeClr val="tx1"/>
                </a:solidFill>
                <a:effectLst/>
                <a:latin typeface="+mn-lt"/>
                <a:ea typeface="+mn-ea"/>
                <a:cs typeface="+mn-cs"/>
              </a:rPr>
              <a:t>излекува</a:t>
            </a:r>
            <a:r>
              <a:rPr lang="ru-RU" sz="1200" b="0" i="0" kern="1200" dirty="0" smtClean="0">
                <a:solidFill>
                  <a:schemeClr val="tx1"/>
                </a:solidFill>
                <a:effectLst/>
                <a:latin typeface="+mn-lt"/>
                <a:ea typeface="+mn-ea"/>
                <a:cs typeface="+mn-cs"/>
              </a:rPr>
              <a:t> при 90% от </a:t>
            </a:r>
            <a:r>
              <a:rPr lang="ru-RU" sz="1200" b="0" i="0" kern="1200" dirty="0" err="1" smtClean="0">
                <a:solidFill>
                  <a:schemeClr val="tx1"/>
                </a:solidFill>
                <a:effectLst/>
                <a:latin typeface="+mn-lt"/>
                <a:ea typeface="+mn-ea"/>
                <a:cs typeface="+mn-cs"/>
              </a:rPr>
              <a:t>пациентите</a:t>
            </a:r>
            <a:r>
              <a:rPr lang="ru-RU" sz="1200" b="0" i="0" kern="1200" dirty="0" smtClean="0">
                <a:solidFill>
                  <a:schemeClr val="tx1"/>
                </a:solidFill>
                <a:effectLst/>
                <a:latin typeface="+mn-lt"/>
                <a:ea typeface="+mn-ea"/>
                <a:cs typeface="+mn-cs"/>
              </a:rPr>
              <a:t>, и то само за 12 </a:t>
            </a:r>
            <a:r>
              <a:rPr lang="ru-RU" sz="1200" b="0" i="0" kern="1200" dirty="0" err="1" smtClean="0">
                <a:solidFill>
                  <a:schemeClr val="tx1"/>
                </a:solidFill>
                <a:effectLst/>
                <a:latin typeface="+mn-lt"/>
                <a:ea typeface="+mn-ea"/>
                <a:cs typeface="+mn-cs"/>
              </a:rPr>
              <a:t>седмици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Болестта</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засегнала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близо</a:t>
            </a:r>
            <a:r>
              <a:rPr lang="ru-RU" sz="1200" b="0" i="0" kern="1200" dirty="0" smtClean="0">
                <a:solidFill>
                  <a:schemeClr val="tx1"/>
                </a:solidFill>
                <a:effectLst/>
                <a:latin typeface="+mn-lt"/>
                <a:ea typeface="+mn-ea"/>
                <a:cs typeface="+mn-cs"/>
              </a:rPr>
              <a:t> 150 млн. души, а 700 хил. </a:t>
            </a:r>
            <a:r>
              <a:rPr lang="ru-RU" sz="1200" b="0" i="0" kern="1200" dirty="0" err="1" smtClean="0">
                <a:solidFill>
                  <a:schemeClr val="tx1"/>
                </a:solidFill>
                <a:effectLst/>
                <a:latin typeface="+mn-lt"/>
                <a:ea typeface="+mn-ea"/>
                <a:cs typeface="+mn-cs"/>
              </a:rPr>
              <a:t>умират</a:t>
            </a:r>
            <a:r>
              <a:rPr lang="ru-RU" sz="1200" b="0" i="0" kern="1200" dirty="0" smtClean="0">
                <a:solidFill>
                  <a:schemeClr val="tx1"/>
                </a:solidFill>
                <a:effectLst/>
                <a:latin typeface="+mn-lt"/>
                <a:ea typeface="+mn-ea"/>
                <a:cs typeface="+mn-cs"/>
              </a:rPr>
              <a:t> всяка година, по </a:t>
            </a:r>
            <a:r>
              <a:rPr lang="ru-RU" sz="1200" b="0" i="0" kern="1200" dirty="0" err="1" smtClean="0">
                <a:solidFill>
                  <a:schemeClr val="tx1"/>
                </a:solidFill>
                <a:effectLst/>
                <a:latin typeface="+mn-lt"/>
                <a:ea typeface="+mn-ea"/>
                <a:cs typeface="+mn-cs"/>
              </a:rPr>
              <a:t>данни</a:t>
            </a:r>
            <a:r>
              <a:rPr lang="ru-RU" sz="1200" b="0" i="0" kern="1200" dirty="0" smtClean="0">
                <a:solidFill>
                  <a:schemeClr val="tx1"/>
                </a:solidFill>
                <a:effectLst/>
                <a:latin typeface="+mn-lt"/>
                <a:ea typeface="+mn-ea"/>
                <a:cs typeface="+mn-cs"/>
              </a:rPr>
              <a:t> на СЗО. </a:t>
            </a:r>
            <a:r>
              <a:rPr lang="ru-RU" dirty="0" smtClean="0"/>
              <a:t/>
            </a:r>
            <a:br>
              <a:rPr lang="ru-RU" dirty="0" smtClean="0"/>
            </a:br>
            <a:r>
              <a:rPr lang="ru-RU" sz="1200" b="0" i="0" kern="1200" dirty="0" err="1" smtClean="0">
                <a:solidFill>
                  <a:schemeClr val="tx1"/>
                </a:solidFill>
                <a:effectLst/>
                <a:latin typeface="+mn-lt"/>
                <a:ea typeface="+mn-ea"/>
                <a:cs typeface="+mn-cs"/>
              </a:rPr>
              <a:t>Стойността</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новите</a:t>
            </a:r>
            <a:r>
              <a:rPr lang="ru-RU" sz="1200" b="0" i="0" kern="1200" dirty="0" smtClean="0">
                <a:solidFill>
                  <a:schemeClr val="tx1"/>
                </a:solidFill>
                <a:effectLst/>
                <a:latin typeface="+mn-lt"/>
                <a:ea typeface="+mn-ea"/>
                <a:cs typeface="+mn-cs"/>
              </a:rPr>
              <a:t> терапии е различна за </a:t>
            </a:r>
            <a:r>
              <a:rPr lang="ru-RU" sz="1200" b="0" i="0" kern="1200" dirty="0" err="1" smtClean="0">
                <a:solidFill>
                  <a:schemeClr val="tx1"/>
                </a:solidFill>
                <a:effectLst/>
                <a:latin typeface="+mn-lt"/>
                <a:ea typeface="+mn-ea"/>
                <a:cs typeface="+mn-cs"/>
              </a:rPr>
              <a:t>отделните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страни</a:t>
            </a:r>
            <a:r>
              <a:rPr lang="ru-RU" sz="1200" b="0" i="0" kern="1200" dirty="0" smtClean="0">
                <a:solidFill>
                  <a:schemeClr val="tx1"/>
                </a:solidFill>
                <a:effectLst/>
                <a:latin typeface="+mn-lt"/>
                <a:ea typeface="+mn-ea"/>
                <a:cs typeface="+mn-cs"/>
              </a:rPr>
              <a:t>. От $54 000 до $84 000 </a:t>
            </a:r>
            <a:r>
              <a:rPr lang="ru-RU" sz="1200" b="0" i="0" kern="1200" dirty="0" err="1" smtClean="0">
                <a:solidFill>
                  <a:schemeClr val="tx1"/>
                </a:solidFill>
                <a:effectLst/>
                <a:latin typeface="+mn-lt"/>
                <a:ea typeface="+mn-ea"/>
                <a:cs typeface="+mn-cs"/>
              </a:rPr>
              <a:t>струва</a:t>
            </a:r>
            <a:r>
              <a:rPr lang="ru-RU" sz="1200" b="0" i="0" kern="1200" dirty="0" smtClean="0">
                <a:solidFill>
                  <a:schemeClr val="tx1"/>
                </a:solidFill>
                <a:effectLst/>
                <a:latin typeface="+mn-lt"/>
                <a:ea typeface="+mn-ea"/>
                <a:cs typeface="+mn-cs"/>
              </a:rPr>
              <a:t> 12-седмичен курс за лечение на </a:t>
            </a:r>
            <a:r>
              <a:rPr lang="ru-RU" sz="1200" b="0" i="0" kern="1200" dirty="0" err="1" smtClean="0">
                <a:solidFill>
                  <a:schemeClr val="tx1"/>
                </a:solidFill>
                <a:effectLst/>
                <a:latin typeface="+mn-lt"/>
                <a:ea typeface="+mn-ea"/>
                <a:cs typeface="+mn-cs"/>
              </a:rPr>
              <a:t>английски</a:t>
            </a:r>
            <a:r>
              <a:rPr lang="ru-RU" sz="1200" b="0" i="0" kern="1200" dirty="0" smtClean="0">
                <a:solidFill>
                  <a:schemeClr val="tx1"/>
                </a:solidFill>
                <a:effectLst/>
                <a:latin typeface="+mn-lt"/>
                <a:ea typeface="+mn-ea"/>
                <a:cs typeface="+mn-cs"/>
              </a:rPr>
              <a:t> пациент </a:t>
            </a:r>
            <a:r>
              <a:rPr lang="ru-RU" sz="1200" b="0" i="0" kern="1200" dirty="0" err="1" smtClean="0">
                <a:solidFill>
                  <a:schemeClr val="tx1"/>
                </a:solidFill>
                <a:effectLst/>
                <a:latin typeface="+mn-lt"/>
                <a:ea typeface="+mn-ea"/>
                <a:cs typeface="+mn-cs"/>
              </a:rPr>
              <a:t>според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Гардиън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Така</a:t>
            </a:r>
            <a:r>
              <a:rPr lang="ru-RU" sz="1200" b="0" i="0" kern="1200" dirty="0" smtClean="0">
                <a:solidFill>
                  <a:schemeClr val="tx1"/>
                </a:solidFill>
                <a:effectLst/>
                <a:latin typeface="+mn-lt"/>
                <a:ea typeface="+mn-ea"/>
                <a:cs typeface="+mn-cs"/>
              </a:rPr>
              <a:t> например </a:t>
            </a:r>
            <a:r>
              <a:rPr lang="ru-RU" sz="1200" b="0" i="0" kern="1200" dirty="0" err="1" smtClean="0">
                <a:solidFill>
                  <a:schemeClr val="tx1"/>
                </a:solidFill>
                <a:effectLst/>
                <a:latin typeface="+mn-lt"/>
                <a:ea typeface="+mn-ea"/>
                <a:cs typeface="+mn-cs"/>
              </a:rPr>
              <a:t>цената</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Sovaldi</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Gilead</a:t>
            </a:r>
            <a:r>
              <a:rPr lang="ru-RU" sz="1200" b="0" i="0" kern="1200" dirty="0" smtClean="0">
                <a:solidFill>
                  <a:schemeClr val="tx1"/>
                </a:solidFill>
                <a:effectLst/>
                <a:latin typeface="+mn-lt"/>
                <a:ea typeface="+mn-ea"/>
                <a:cs typeface="+mn-cs"/>
              </a:rPr>
              <a:t> за три </a:t>
            </a:r>
            <a:r>
              <a:rPr lang="ru-RU" sz="1200" b="0" i="0" kern="1200" dirty="0" err="1" smtClean="0">
                <a:solidFill>
                  <a:schemeClr val="tx1"/>
                </a:solidFill>
                <a:effectLst/>
                <a:latin typeface="+mn-lt"/>
                <a:ea typeface="+mn-ea"/>
                <a:cs typeface="+mn-cs"/>
              </a:rPr>
              <a:t>месеца</a:t>
            </a:r>
            <a:r>
              <a:rPr lang="ru-RU" sz="1200" b="0" i="0" kern="1200" dirty="0" smtClean="0">
                <a:solidFill>
                  <a:schemeClr val="tx1"/>
                </a:solidFill>
                <a:effectLst/>
                <a:latin typeface="+mn-lt"/>
                <a:ea typeface="+mn-ea"/>
                <a:cs typeface="+mn-cs"/>
              </a:rPr>
              <a:t> е $84 000,</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a на </a:t>
            </a:r>
            <a:r>
              <a:rPr lang="ru-RU" sz="1200" b="0" i="0" kern="1200" dirty="0" err="1" smtClean="0">
                <a:solidFill>
                  <a:schemeClr val="tx1"/>
                </a:solidFill>
                <a:effectLst/>
                <a:latin typeface="+mn-lt"/>
                <a:ea typeface="+mn-ea"/>
                <a:cs typeface="+mn-cs"/>
              </a:rPr>
              <a:t>Harvoni</a:t>
            </a:r>
            <a:r>
              <a:rPr lang="ru-RU" sz="1200" b="0" i="0" kern="1200" dirty="0" smtClean="0">
                <a:solidFill>
                  <a:schemeClr val="tx1"/>
                </a:solidFill>
                <a:effectLst/>
                <a:latin typeface="+mn-lt"/>
                <a:ea typeface="+mn-ea"/>
                <a:cs typeface="+mn-cs"/>
              </a:rPr>
              <a:t> - $80 000. </a:t>
            </a:r>
            <a:r>
              <a:rPr lang="ru-RU" sz="1200" b="0" i="0" kern="1200" dirty="0" err="1" smtClean="0">
                <a:solidFill>
                  <a:schemeClr val="tx1"/>
                </a:solidFill>
                <a:effectLst/>
                <a:latin typeface="+mn-lt"/>
                <a:ea typeface="+mn-ea"/>
                <a:cs typeface="+mn-cs"/>
              </a:rPr>
              <a:t>Третото</a:t>
            </a:r>
            <a:r>
              <a:rPr lang="ru-RU" sz="1200" b="0" i="0" kern="1200" dirty="0" smtClean="0">
                <a:solidFill>
                  <a:schemeClr val="tx1"/>
                </a:solidFill>
                <a:effectLst/>
                <a:latin typeface="+mn-lt"/>
                <a:ea typeface="+mn-ea"/>
                <a:cs typeface="+mn-cs"/>
              </a:rPr>
              <a:t> лекарство, </a:t>
            </a:r>
            <a:r>
              <a:rPr lang="ru-RU" sz="1200" b="0" i="0" kern="1200" dirty="0" err="1" smtClean="0">
                <a:solidFill>
                  <a:schemeClr val="tx1"/>
                </a:solidFill>
                <a:effectLst/>
                <a:latin typeface="+mn-lt"/>
                <a:ea typeface="+mn-ea"/>
                <a:cs typeface="+mn-cs"/>
              </a:rPr>
              <a:t>Viekira</a:t>
            </a:r>
            <a:r>
              <a:rPr lang="ru-RU" sz="1200" b="0" i="0" kern="1200" dirty="0" smtClean="0">
                <a:solidFill>
                  <a:schemeClr val="tx1"/>
                </a:solidFill>
                <a:effectLst/>
                <a:latin typeface="+mn-lt"/>
                <a:ea typeface="+mn-ea"/>
                <a:cs typeface="+mn-cs"/>
              </a:rPr>
              <a:t>, е на друг </a:t>
            </a:r>
            <a:r>
              <a:rPr lang="ru-RU" sz="1200" b="0" i="0" kern="1200" dirty="0" err="1" smtClean="0">
                <a:solidFill>
                  <a:schemeClr val="tx1"/>
                </a:solidFill>
                <a:effectLst/>
                <a:latin typeface="+mn-lt"/>
                <a:ea typeface="+mn-ea"/>
                <a:cs typeface="+mn-cs"/>
              </a:rPr>
              <a:t>производител</a:t>
            </a:r>
            <a:r>
              <a:rPr lang="ru-RU" sz="1200" b="0" i="0" kern="1200" dirty="0" smtClean="0">
                <a:solidFill>
                  <a:schemeClr val="tx1"/>
                </a:solidFill>
                <a:effectLst/>
                <a:latin typeface="+mn-lt"/>
                <a:ea typeface="+mn-ea"/>
                <a:cs typeface="+mn-cs"/>
              </a:rPr>
              <a:t> – </a:t>
            </a:r>
            <a:r>
              <a:rPr lang="ru-RU" sz="1200" b="0" i="0" kern="1200" dirty="0" err="1" smtClean="0">
                <a:solidFill>
                  <a:schemeClr val="tx1"/>
                </a:solidFill>
                <a:effectLst/>
                <a:latin typeface="+mn-lt"/>
                <a:ea typeface="+mn-ea"/>
                <a:cs typeface="+mn-cs"/>
              </a:rPr>
              <a:t>AbbVie</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струва</a:t>
            </a:r>
            <a:r>
              <a:rPr lang="ru-RU" sz="1200" b="0" i="0" kern="1200" dirty="0" smtClean="0">
                <a:solidFill>
                  <a:schemeClr val="tx1"/>
                </a:solidFill>
                <a:effectLst/>
                <a:latin typeface="+mn-lt"/>
                <a:ea typeface="+mn-ea"/>
                <a:cs typeface="+mn-cs"/>
              </a:rPr>
              <a:t> $83 000 за </a:t>
            </a:r>
            <a:r>
              <a:rPr lang="ru-RU" sz="1200" b="0" i="0" kern="1200" dirty="0" err="1" smtClean="0">
                <a:solidFill>
                  <a:schemeClr val="tx1"/>
                </a:solidFill>
                <a:effectLst/>
                <a:latin typeface="+mn-lt"/>
                <a:ea typeface="+mn-ea"/>
                <a:cs typeface="+mn-cs"/>
              </a:rPr>
              <a:t>същия</a:t>
            </a:r>
            <a:r>
              <a:rPr lang="ru-RU" sz="1200" b="0" i="0" kern="1200" dirty="0" smtClean="0">
                <a:solidFill>
                  <a:schemeClr val="tx1"/>
                </a:solidFill>
                <a:effectLst/>
                <a:latin typeface="+mn-lt"/>
                <a:ea typeface="+mn-ea"/>
                <a:cs typeface="+mn-cs"/>
              </a:rPr>
              <a:t> период на лечение. </a:t>
            </a:r>
            <a:r>
              <a:rPr lang="ru-RU" sz="1200" b="0" i="0" kern="1200" dirty="0" err="1" smtClean="0">
                <a:solidFill>
                  <a:schemeClr val="tx1"/>
                </a:solidFill>
                <a:effectLst/>
                <a:latin typeface="+mn-lt"/>
                <a:ea typeface="+mn-ea"/>
                <a:cs typeface="+mn-cs"/>
              </a:rPr>
              <a:t>По-евтин</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четвъртият</a:t>
            </a:r>
            <a:r>
              <a:rPr lang="ru-RU" sz="1200" b="0" i="0" kern="1200" dirty="0" smtClean="0">
                <a:solidFill>
                  <a:schemeClr val="tx1"/>
                </a:solidFill>
                <a:effectLst/>
                <a:latin typeface="+mn-lt"/>
                <a:ea typeface="+mn-ea"/>
                <a:cs typeface="+mn-cs"/>
              </a:rPr>
              <a:t> медикамент от </a:t>
            </a:r>
            <a:r>
              <a:rPr lang="ru-RU" sz="1200" b="0" i="0" kern="1200" dirty="0" err="1" smtClean="0">
                <a:solidFill>
                  <a:schemeClr val="tx1"/>
                </a:solidFill>
                <a:effectLst/>
                <a:latin typeface="+mn-lt"/>
                <a:ea typeface="+mn-ea"/>
                <a:cs typeface="+mn-cs"/>
              </a:rPr>
              <a:t>същата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група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който</a:t>
            </a:r>
            <a:r>
              <a:rPr lang="ru-RU" sz="1200" b="0" i="0" kern="1200" dirty="0" smtClean="0">
                <a:solidFill>
                  <a:schemeClr val="tx1"/>
                </a:solidFill>
                <a:effectLst/>
                <a:latin typeface="+mn-lt"/>
                <a:ea typeface="+mn-ea"/>
                <a:cs typeface="+mn-cs"/>
              </a:rPr>
              <a:t> е одобрен за </a:t>
            </a:r>
            <a:r>
              <a:rPr lang="ru-RU" sz="1200" b="0" i="0" kern="1200" dirty="0" err="1" smtClean="0">
                <a:solidFill>
                  <a:schemeClr val="tx1"/>
                </a:solidFill>
                <a:effectLst/>
                <a:latin typeface="+mn-lt"/>
                <a:ea typeface="+mn-ea"/>
                <a:cs typeface="+mn-cs"/>
              </a:rPr>
              <a:t>употреба</a:t>
            </a:r>
            <a:r>
              <a:rPr lang="ru-RU" sz="1200" b="0" i="0" kern="1200" dirty="0" smtClean="0">
                <a:solidFill>
                  <a:schemeClr val="tx1"/>
                </a:solidFill>
                <a:effectLst/>
                <a:latin typeface="+mn-lt"/>
                <a:ea typeface="+mn-ea"/>
                <a:cs typeface="+mn-cs"/>
              </a:rPr>
              <a:t> наскоро – </a:t>
            </a:r>
            <a:r>
              <a:rPr lang="ru-RU" sz="1200" b="0" i="0" kern="1200" dirty="0" err="1" smtClean="0">
                <a:solidFill>
                  <a:schemeClr val="tx1"/>
                </a:solidFill>
                <a:effectLst/>
                <a:latin typeface="+mn-lt"/>
                <a:ea typeface="+mn-ea"/>
                <a:cs typeface="+mn-cs"/>
              </a:rPr>
              <a:t>Zepatier</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Merck</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Според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Гардиън</a:t>
            </a:r>
            <a:r>
              <a:rPr lang="ru-RU" sz="1200" b="0" i="0" kern="1200" dirty="0" smtClean="0">
                <a:solidFill>
                  <a:schemeClr val="tx1"/>
                </a:solidFill>
                <a:effectLst/>
                <a:latin typeface="+mn-lt"/>
                <a:ea typeface="+mn-ea"/>
                <a:cs typeface="+mn-cs"/>
              </a:rPr>
              <a:t>" курс на лечение с него </a:t>
            </a:r>
            <a:r>
              <a:rPr lang="ru-RU" sz="1200" b="0" i="0" kern="1200" dirty="0" err="1" smtClean="0">
                <a:solidFill>
                  <a:schemeClr val="tx1"/>
                </a:solidFill>
                <a:effectLst/>
                <a:latin typeface="+mn-lt"/>
                <a:ea typeface="+mn-ea"/>
                <a:cs typeface="+mn-cs"/>
              </a:rPr>
              <a:t>струва</a:t>
            </a:r>
            <a:r>
              <a:rPr lang="ru-RU" sz="1200" b="0" i="0" kern="1200" dirty="0" smtClean="0">
                <a:solidFill>
                  <a:schemeClr val="tx1"/>
                </a:solidFill>
                <a:effectLst/>
                <a:latin typeface="+mn-lt"/>
                <a:ea typeface="+mn-ea"/>
                <a:cs typeface="+mn-cs"/>
              </a:rPr>
              <a:t> $54 600.</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В </a:t>
            </a:r>
            <a:r>
              <a:rPr lang="ru-RU" sz="1200" b="0" i="0" kern="1200" dirty="0" err="1" smtClean="0">
                <a:solidFill>
                  <a:schemeClr val="tx1"/>
                </a:solidFill>
                <a:effectLst/>
                <a:latin typeface="+mn-lt"/>
                <a:ea typeface="+mn-ea"/>
                <a:cs typeface="+mn-cs"/>
              </a:rPr>
              <a:t>България</a:t>
            </a:r>
            <a:r>
              <a:rPr lang="ru-RU" sz="1200" b="0" i="0" kern="1200" dirty="0" smtClean="0">
                <a:solidFill>
                  <a:schemeClr val="tx1"/>
                </a:solidFill>
                <a:effectLst/>
                <a:latin typeface="+mn-lt"/>
                <a:ea typeface="+mn-ea"/>
                <a:cs typeface="+mn-cs"/>
              </a:rPr>
              <a:t> се </a:t>
            </a:r>
            <a:r>
              <a:rPr lang="ru-RU" sz="1200" b="0" i="0" kern="1200" dirty="0" err="1" smtClean="0">
                <a:solidFill>
                  <a:schemeClr val="tx1"/>
                </a:solidFill>
                <a:effectLst/>
                <a:latin typeface="+mn-lt"/>
                <a:ea typeface="+mn-ea"/>
                <a:cs typeface="+mn-cs"/>
              </a:rPr>
              <a:t>реимбурсират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първите</a:t>
            </a:r>
            <a:r>
              <a:rPr lang="ru-RU" sz="1200" b="0" i="0" kern="1200" dirty="0" smtClean="0">
                <a:solidFill>
                  <a:schemeClr val="tx1"/>
                </a:solidFill>
                <a:effectLst/>
                <a:latin typeface="+mn-lt"/>
                <a:ea typeface="+mn-ea"/>
                <a:cs typeface="+mn-cs"/>
              </a:rPr>
              <a:t> три медикамента, </a:t>
            </a:r>
            <a:r>
              <a:rPr lang="ru-RU" sz="1200" b="0" i="0" kern="1200" dirty="0" err="1" smtClean="0">
                <a:solidFill>
                  <a:schemeClr val="tx1"/>
                </a:solidFill>
                <a:effectLst/>
                <a:latin typeface="+mn-lt"/>
                <a:ea typeface="+mn-ea"/>
                <a:cs typeface="+mn-cs"/>
              </a:rPr>
              <a:t>като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пределно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регистрираните</a:t>
            </a:r>
            <a:r>
              <a:rPr lang="ru-RU" sz="1200" b="0" i="0" kern="1200" dirty="0" smtClean="0">
                <a:solidFill>
                  <a:schemeClr val="tx1"/>
                </a:solidFill>
                <a:effectLst/>
                <a:latin typeface="+mn-lt"/>
                <a:ea typeface="+mn-ea"/>
                <a:cs typeface="+mn-cs"/>
              </a:rPr>
              <a:t> им цени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съотносими</a:t>
            </a:r>
            <a:r>
              <a:rPr lang="ru-RU" sz="1200" b="0" i="0" kern="1200" dirty="0" smtClean="0">
                <a:solidFill>
                  <a:schemeClr val="tx1"/>
                </a:solidFill>
                <a:effectLst/>
                <a:latin typeface="+mn-lt"/>
                <a:ea typeface="+mn-ea"/>
                <a:cs typeface="+mn-cs"/>
              </a:rPr>
              <a:t> с </a:t>
            </a:r>
            <a:r>
              <a:rPr lang="ru-RU" sz="1200" b="0" i="0" kern="1200" dirty="0" err="1" smtClean="0">
                <a:solidFill>
                  <a:schemeClr val="tx1"/>
                </a:solidFill>
                <a:effectLst/>
                <a:latin typeface="+mn-lt"/>
                <a:ea typeface="+mn-ea"/>
                <a:cs typeface="+mn-cs"/>
              </a:rPr>
              <a:t>тези</a:t>
            </a:r>
            <a:r>
              <a:rPr lang="ru-RU" sz="1200" b="0" i="0" kern="1200" dirty="0" smtClean="0">
                <a:solidFill>
                  <a:schemeClr val="tx1"/>
                </a:solidFill>
                <a:effectLst/>
                <a:latin typeface="+mn-lt"/>
                <a:ea typeface="+mn-ea"/>
                <a:cs typeface="+mn-cs"/>
              </a:rPr>
              <a:t> в Англия. Един </a:t>
            </a:r>
            <a:r>
              <a:rPr lang="ru-RU" sz="1200" b="0" i="0" kern="1200" dirty="0" err="1" smtClean="0">
                <a:solidFill>
                  <a:schemeClr val="tx1"/>
                </a:solidFill>
                <a:effectLst/>
                <a:latin typeface="+mn-lt"/>
                <a:ea typeface="+mn-ea"/>
                <a:cs typeface="+mn-cs"/>
              </a:rPr>
              <a:t>тримесечен</a:t>
            </a:r>
            <a:r>
              <a:rPr lang="ru-RU" sz="1200" b="0" i="0" kern="1200" dirty="0" smtClean="0">
                <a:solidFill>
                  <a:schemeClr val="tx1"/>
                </a:solidFill>
                <a:effectLst/>
                <a:latin typeface="+mn-lt"/>
                <a:ea typeface="+mn-ea"/>
                <a:cs typeface="+mn-cs"/>
              </a:rPr>
              <a:t> курс на лечение с </a:t>
            </a:r>
            <a:r>
              <a:rPr lang="ru-RU" sz="1200" b="0" i="0" kern="1200" dirty="0" err="1" smtClean="0">
                <a:solidFill>
                  <a:schemeClr val="tx1"/>
                </a:solidFill>
                <a:effectLst/>
                <a:latin typeface="+mn-lt"/>
                <a:ea typeface="+mn-ea"/>
                <a:cs typeface="+mn-cs"/>
              </a:rPr>
              <a:t>тях</a:t>
            </a:r>
            <a:r>
              <a:rPr lang="ru-RU" sz="1200" b="0" i="0" kern="1200" dirty="0" smtClean="0">
                <a:solidFill>
                  <a:schemeClr val="tx1"/>
                </a:solidFill>
                <a:effectLst/>
                <a:latin typeface="+mn-lt"/>
                <a:ea typeface="+mn-ea"/>
                <a:cs typeface="+mn-cs"/>
              </a:rPr>
              <a:t> се </a:t>
            </a:r>
            <a:r>
              <a:rPr lang="ru-RU" sz="1200" b="0" i="0" kern="1200" dirty="0" err="1" smtClean="0">
                <a:solidFill>
                  <a:schemeClr val="tx1"/>
                </a:solidFill>
                <a:effectLst/>
                <a:latin typeface="+mn-lt"/>
                <a:ea typeface="+mn-ea"/>
                <a:cs typeface="+mn-cs"/>
              </a:rPr>
              <a:t>движи</a:t>
            </a:r>
            <a:r>
              <a:rPr lang="ru-RU" sz="1200" b="0" i="0" kern="1200" dirty="0" smtClean="0">
                <a:solidFill>
                  <a:schemeClr val="tx1"/>
                </a:solidFill>
                <a:effectLst/>
                <a:latin typeface="+mn-lt"/>
                <a:ea typeface="+mn-ea"/>
                <a:cs typeface="+mn-cs"/>
              </a:rPr>
              <a:t> между 90 и 105 хил. </a:t>
            </a:r>
            <a:r>
              <a:rPr lang="ru-RU" sz="1200" b="0" i="0" kern="1200" dirty="0" err="1" smtClean="0">
                <a:solidFill>
                  <a:schemeClr val="tx1"/>
                </a:solidFill>
                <a:effectLst/>
                <a:latin typeface="+mn-lt"/>
                <a:ea typeface="+mn-ea"/>
                <a:cs typeface="+mn-cs"/>
              </a:rPr>
              <a:t>лв</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човек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Реално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цената</a:t>
            </a:r>
            <a:r>
              <a:rPr lang="ru-RU" sz="1200" b="0" i="0" kern="1200" dirty="0" smtClean="0">
                <a:solidFill>
                  <a:schemeClr val="tx1"/>
                </a:solidFill>
                <a:effectLst/>
                <a:latin typeface="+mn-lt"/>
                <a:ea typeface="+mn-ea"/>
                <a:cs typeface="+mn-cs"/>
              </a:rPr>
              <a:t> е два </a:t>
            </a:r>
            <a:r>
              <a:rPr lang="ru-RU" sz="1200" b="0" i="0" kern="1200" dirty="0" err="1" smtClean="0">
                <a:solidFill>
                  <a:schemeClr val="tx1"/>
                </a:solidFill>
                <a:effectLst/>
                <a:latin typeface="+mn-lt"/>
                <a:ea typeface="+mn-ea"/>
                <a:cs typeface="+mn-cs"/>
              </a:rPr>
              <a:t>пъти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по-ниска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тъй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фирмите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дали на </a:t>
            </a:r>
            <a:r>
              <a:rPr lang="ru-RU" sz="1200" b="0" i="0" kern="1200" dirty="0" err="1" smtClean="0">
                <a:solidFill>
                  <a:schemeClr val="tx1"/>
                </a:solidFill>
                <a:effectLst/>
                <a:latin typeface="+mn-lt"/>
                <a:ea typeface="+mn-ea"/>
                <a:cs typeface="+mn-cs"/>
              </a:rPr>
              <a:t>касата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отстъпки</a:t>
            </a:r>
            <a:r>
              <a:rPr lang="ru-RU" sz="1200" b="0" i="0" kern="1200" dirty="0" smtClean="0">
                <a:solidFill>
                  <a:schemeClr val="tx1"/>
                </a:solidFill>
                <a:effectLst/>
                <a:latin typeface="+mn-lt"/>
                <a:ea typeface="+mn-ea"/>
                <a:cs typeface="+mn-cs"/>
              </a:rPr>
              <a:t> между 30 и 50 процента. </a:t>
            </a:r>
            <a:r>
              <a:rPr lang="ru-RU" sz="1200" b="0" i="0" kern="1200" dirty="0" err="1" smtClean="0">
                <a:solidFill>
                  <a:schemeClr val="tx1"/>
                </a:solidFill>
                <a:effectLst/>
                <a:latin typeface="+mn-lt"/>
                <a:ea typeface="+mn-ea"/>
                <a:cs typeface="+mn-cs"/>
              </a:rPr>
              <a:t>Така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според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данните</a:t>
            </a:r>
            <a:r>
              <a:rPr lang="ru-RU" sz="1200" b="0" i="0" kern="1200" dirty="0" smtClean="0">
                <a:solidFill>
                  <a:schemeClr val="tx1"/>
                </a:solidFill>
                <a:effectLst/>
                <a:latin typeface="+mn-lt"/>
                <a:ea typeface="+mn-ea"/>
                <a:cs typeface="+mn-cs"/>
              </a:rPr>
              <a:t> на НЗОК </a:t>
            </a:r>
            <a:r>
              <a:rPr lang="ru-RU" sz="1200" b="0" i="0" kern="1200" dirty="0" err="1" smtClean="0">
                <a:solidFill>
                  <a:schemeClr val="tx1"/>
                </a:solidFill>
                <a:effectLst/>
                <a:latin typeface="+mn-lt"/>
                <a:ea typeface="+mn-ea"/>
                <a:cs typeface="+mn-cs"/>
              </a:rPr>
              <a:t>разходите</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лечението</a:t>
            </a:r>
            <a:r>
              <a:rPr lang="ru-RU" sz="1200" b="0" i="0" kern="1200" dirty="0" smtClean="0">
                <a:solidFill>
                  <a:schemeClr val="tx1"/>
                </a:solidFill>
                <a:effectLst/>
                <a:latin typeface="+mn-lt"/>
                <a:ea typeface="+mn-ea"/>
                <a:cs typeface="+mn-cs"/>
              </a:rPr>
              <a:t> на 85 души за 4 </a:t>
            </a:r>
            <a:r>
              <a:rPr lang="ru-RU" sz="1200" b="0" i="0" kern="1200" dirty="0" err="1" smtClean="0">
                <a:solidFill>
                  <a:schemeClr val="tx1"/>
                </a:solidFill>
                <a:effectLst/>
                <a:latin typeface="+mn-lt"/>
                <a:ea typeface="+mn-ea"/>
                <a:cs typeface="+mn-cs"/>
              </a:rPr>
              <a:t>месеца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4,42 млн. </a:t>
            </a:r>
            <a:r>
              <a:rPr lang="ru-RU" sz="1200" b="0" i="0" kern="1200" dirty="0" err="1" smtClean="0">
                <a:solidFill>
                  <a:schemeClr val="tx1"/>
                </a:solidFill>
                <a:effectLst/>
                <a:latin typeface="+mn-lt"/>
                <a:ea typeface="+mn-ea"/>
                <a:cs typeface="+mn-cs"/>
              </a:rPr>
              <a:t>лв</a:t>
            </a:r>
            <a:r>
              <a:rPr lang="ru-RU" sz="1200" b="0" i="0" kern="1200" dirty="0" smtClean="0">
                <a:solidFill>
                  <a:schemeClr val="tx1"/>
                </a:solidFill>
                <a:effectLst/>
                <a:latin typeface="+mn-lt"/>
                <a:ea typeface="+mn-ea"/>
                <a:cs typeface="+mn-cs"/>
              </a:rPr>
              <a:t>., или по 52 хил. </a:t>
            </a:r>
            <a:r>
              <a:rPr lang="ru-RU" sz="1200" b="0" i="0" kern="1200" dirty="0" err="1" smtClean="0">
                <a:solidFill>
                  <a:schemeClr val="tx1"/>
                </a:solidFill>
                <a:effectLst/>
                <a:latin typeface="+mn-lt"/>
                <a:ea typeface="+mn-ea"/>
                <a:cs typeface="+mn-cs"/>
              </a:rPr>
              <a:t>лв</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човек</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И </a:t>
            </a:r>
            <a:r>
              <a:rPr lang="ru-RU" sz="1200" b="0" i="0" kern="1200" dirty="0" err="1" smtClean="0">
                <a:solidFill>
                  <a:schemeClr val="tx1"/>
                </a:solidFill>
                <a:effectLst/>
                <a:latin typeface="+mn-lt"/>
                <a:ea typeface="+mn-ea"/>
                <a:cs typeface="+mn-cs"/>
              </a:rPr>
              <a:t>въпреки</a:t>
            </a:r>
            <a:r>
              <a:rPr lang="ru-RU" sz="1200" b="0" i="0" kern="1200" dirty="0" smtClean="0">
                <a:solidFill>
                  <a:schemeClr val="tx1"/>
                </a:solidFill>
                <a:effectLst/>
                <a:latin typeface="+mn-lt"/>
                <a:ea typeface="+mn-ea"/>
                <a:cs typeface="+mn-cs"/>
              </a:rPr>
              <a:t> че </a:t>
            </a:r>
            <a:r>
              <a:rPr lang="ru-RU" sz="1200" b="0" i="0" kern="1200" dirty="0" err="1" smtClean="0">
                <a:solidFill>
                  <a:schemeClr val="tx1"/>
                </a:solidFill>
                <a:effectLst/>
                <a:latin typeface="+mn-lt"/>
                <a:ea typeface="+mn-ea"/>
                <a:cs typeface="+mn-cs"/>
              </a:rPr>
              <a:t>цената</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България</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по-ниска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отколкото</a:t>
            </a:r>
            <a:r>
              <a:rPr lang="ru-RU" sz="1200" b="0" i="0" kern="1200" dirty="0" smtClean="0">
                <a:solidFill>
                  <a:schemeClr val="tx1"/>
                </a:solidFill>
                <a:effectLst/>
                <a:latin typeface="+mn-lt"/>
                <a:ea typeface="+mn-ea"/>
                <a:cs typeface="+mn-cs"/>
              </a:rPr>
              <a:t> в Англия, </a:t>
            </a:r>
            <a:r>
              <a:rPr lang="ru-RU" sz="1200" b="0" i="0" kern="1200" dirty="0" err="1" smtClean="0">
                <a:solidFill>
                  <a:schemeClr val="tx1"/>
                </a:solidFill>
                <a:effectLst/>
                <a:latin typeface="+mn-lt"/>
                <a:ea typeface="+mn-ea"/>
                <a:cs typeface="+mn-cs"/>
              </a:rPr>
              <a:t>тя</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остава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непосилно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висока</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българската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здравноосигурителна</a:t>
            </a:r>
            <a:r>
              <a:rPr lang="ru-RU" sz="1200" b="0" i="0" kern="1200" dirty="0" smtClean="0">
                <a:solidFill>
                  <a:schemeClr val="tx1"/>
                </a:solidFill>
                <a:effectLst/>
                <a:latin typeface="+mn-lt"/>
                <a:ea typeface="+mn-ea"/>
                <a:cs typeface="+mn-cs"/>
              </a:rPr>
              <a:t> система. За сравнение </a:t>
            </a:r>
            <a:r>
              <a:rPr lang="ru-RU" sz="1200" b="0" i="0" kern="1200" dirty="0" err="1" smtClean="0">
                <a:solidFill>
                  <a:schemeClr val="tx1"/>
                </a:solidFill>
                <a:effectLst/>
                <a:latin typeface="+mn-lt"/>
                <a:ea typeface="+mn-ea"/>
                <a:cs typeface="+mn-cs"/>
              </a:rPr>
              <a:t>стойността</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стандартното</a:t>
            </a:r>
            <a:r>
              <a:rPr lang="ru-RU" sz="1200" b="0" i="0" kern="1200" dirty="0" smtClean="0">
                <a:solidFill>
                  <a:schemeClr val="tx1"/>
                </a:solidFill>
                <a:effectLst/>
                <a:latin typeface="+mn-lt"/>
                <a:ea typeface="+mn-ea"/>
                <a:cs typeface="+mn-cs"/>
              </a:rPr>
              <a:t> лечение с </a:t>
            </a:r>
            <a:r>
              <a:rPr lang="ru-RU" sz="1200" b="0" i="0" kern="1200" dirty="0" err="1" smtClean="0">
                <a:solidFill>
                  <a:schemeClr val="tx1"/>
                </a:solidFill>
                <a:effectLst/>
                <a:latin typeface="+mn-lt"/>
                <a:ea typeface="+mn-ea"/>
                <a:cs typeface="+mn-cs"/>
              </a:rPr>
              <a:t>pegIntron</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ribavirin</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същия</a:t>
            </a:r>
            <a:r>
              <a:rPr lang="ru-RU" sz="1200" b="0" i="0" kern="1200" dirty="0" smtClean="0">
                <a:solidFill>
                  <a:schemeClr val="tx1"/>
                </a:solidFill>
                <a:effectLst/>
                <a:latin typeface="+mn-lt"/>
                <a:ea typeface="+mn-ea"/>
                <a:cs typeface="+mn-cs"/>
              </a:rPr>
              <a:t> период за 215 души е била 1,9 млн. </a:t>
            </a:r>
            <a:r>
              <a:rPr lang="ru-RU" sz="1200" b="0" i="0" kern="1200" dirty="0" err="1" smtClean="0">
                <a:solidFill>
                  <a:schemeClr val="tx1"/>
                </a:solidFill>
                <a:effectLst/>
                <a:latin typeface="+mn-lt"/>
                <a:ea typeface="+mn-ea"/>
                <a:cs typeface="+mn-cs"/>
              </a:rPr>
              <a:t>лв</a:t>
            </a:r>
            <a:r>
              <a:rPr lang="ru-RU" sz="1200" b="0" i="0" kern="1200" dirty="0" smtClean="0">
                <a:solidFill>
                  <a:schemeClr val="tx1"/>
                </a:solidFill>
                <a:effectLst/>
                <a:latin typeface="+mn-lt"/>
                <a:ea typeface="+mn-ea"/>
                <a:cs typeface="+mn-cs"/>
              </a:rPr>
              <a:t>., или около 8800 </a:t>
            </a:r>
            <a:r>
              <a:rPr lang="ru-RU" sz="1200" b="0" i="0" kern="1200" dirty="0" err="1" smtClean="0">
                <a:solidFill>
                  <a:schemeClr val="tx1"/>
                </a:solidFill>
                <a:effectLst/>
                <a:latin typeface="+mn-lt"/>
                <a:ea typeface="+mn-ea"/>
                <a:cs typeface="+mn-cs"/>
              </a:rPr>
              <a:t>лв</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човек</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Драстична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разлика</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разходите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заради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която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здравният</a:t>
            </a:r>
            <a:r>
              <a:rPr lang="ru-RU" sz="1200" b="0" i="0" kern="1200" dirty="0" smtClean="0">
                <a:solidFill>
                  <a:schemeClr val="tx1"/>
                </a:solidFill>
                <a:effectLst/>
                <a:latin typeface="+mn-lt"/>
                <a:ea typeface="+mn-ea"/>
                <a:cs typeface="+mn-cs"/>
              </a:rPr>
              <a:t> фонд реши да </a:t>
            </a:r>
            <a:r>
              <a:rPr lang="ru-RU" sz="1200" b="0" i="0" kern="1200" dirty="0" err="1" smtClean="0">
                <a:solidFill>
                  <a:schemeClr val="tx1"/>
                </a:solidFill>
                <a:effectLst/>
                <a:latin typeface="+mn-lt"/>
                <a:ea typeface="+mn-ea"/>
                <a:cs typeface="+mn-cs"/>
              </a:rPr>
              <a:t>затегне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още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критериите</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изписване</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новите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антивирусни</a:t>
            </a:r>
            <a:r>
              <a:rPr lang="ru-RU" sz="1200" b="0" i="0" kern="1200" dirty="0" smtClean="0">
                <a:solidFill>
                  <a:schemeClr val="tx1"/>
                </a:solidFill>
                <a:effectLst/>
                <a:latin typeface="+mn-lt"/>
                <a:ea typeface="+mn-ea"/>
                <a:cs typeface="+mn-cs"/>
              </a:rPr>
              <a:t> терапии, </a:t>
            </a:r>
            <a:r>
              <a:rPr lang="ru-RU" sz="1200" b="0" i="0" kern="1200" dirty="0" err="1" smtClean="0">
                <a:solidFill>
                  <a:schemeClr val="tx1"/>
                </a:solidFill>
                <a:effectLst/>
                <a:latin typeface="+mn-lt"/>
                <a:ea typeface="+mn-ea"/>
                <a:cs typeface="+mn-cs"/>
              </a:rPr>
              <a:t>което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доведе</a:t>
            </a:r>
            <a:r>
              <a:rPr lang="ru-RU" sz="1200" b="0" i="0" kern="1200" dirty="0" smtClean="0">
                <a:solidFill>
                  <a:schemeClr val="tx1"/>
                </a:solidFill>
                <a:effectLst/>
                <a:latin typeface="+mn-lt"/>
                <a:ea typeface="+mn-ea"/>
                <a:cs typeface="+mn-cs"/>
              </a:rPr>
              <a:t> до </a:t>
            </a:r>
            <a:r>
              <a:rPr lang="ru-RU" sz="1200" b="0" i="0" kern="1200" dirty="0" err="1" smtClean="0">
                <a:solidFill>
                  <a:schemeClr val="tx1"/>
                </a:solidFill>
                <a:effectLst/>
                <a:latin typeface="+mn-lt"/>
                <a:ea typeface="+mn-ea"/>
                <a:cs typeface="+mn-cs"/>
              </a:rPr>
              <a:t>напрежение</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протести</a:t>
            </a:r>
            <a:r>
              <a:rPr lang="ru-RU" sz="1200" b="0" i="0" kern="1200" dirty="0" smtClean="0">
                <a:solidFill>
                  <a:schemeClr val="tx1"/>
                </a:solidFill>
                <a:effectLst/>
                <a:latin typeface="+mn-lt"/>
                <a:ea typeface="+mn-ea"/>
                <a:cs typeface="+mn-cs"/>
              </a:rPr>
              <a:t> сред </a:t>
            </a:r>
            <a:r>
              <a:rPr lang="ru-RU" sz="1200" b="0" i="0" kern="1200" dirty="0" err="1" smtClean="0">
                <a:solidFill>
                  <a:schemeClr val="tx1"/>
                </a:solidFill>
                <a:effectLst/>
                <a:latin typeface="+mn-lt"/>
                <a:ea typeface="+mn-ea"/>
                <a:cs typeface="+mn-cs"/>
              </a:rPr>
              <a:t>пациентите</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Достъпът</a:t>
            </a:r>
            <a:r>
              <a:rPr lang="ru-RU" sz="1200" b="0" i="0" kern="1200" dirty="0" smtClean="0">
                <a:solidFill>
                  <a:schemeClr val="tx1"/>
                </a:solidFill>
                <a:effectLst/>
                <a:latin typeface="+mn-lt"/>
                <a:ea typeface="+mn-ea"/>
                <a:cs typeface="+mn-cs"/>
              </a:rPr>
              <a:t> до лечение с </a:t>
            </a:r>
            <a:r>
              <a:rPr lang="ru-RU" sz="1200" b="0" i="0" kern="1200" dirty="0" err="1" smtClean="0">
                <a:solidFill>
                  <a:schemeClr val="tx1"/>
                </a:solidFill>
                <a:effectLst/>
                <a:latin typeface="+mn-lt"/>
                <a:ea typeface="+mn-ea"/>
                <a:cs typeface="+mn-cs"/>
              </a:rPr>
              <a:t>тези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медикаменти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обаче</a:t>
            </a:r>
            <a:r>
              <a:rPr lang="ru-RU" sz="1200" b="0" i="0" kern="1200" dirty="0" smtClean="0">
                <a:solidFill>
                  <a:schemeClr val="tx1"/>
                </a:solidFill>
                <a:effectLst/>
                <a:latin typeface="+mn-lt"/>
                <a:ea typeface="+mn-ea"/>
                <a:cs typeface="+mn-cs"/>
              </a:rPr>
              <a:t> е затруднен </a:t>
            </a:r>
            <a:r>
              <a:rPr lang="ru-RU" sz="1200" b="0" i="0" kern="1200" dirty="0" err="1" smtClean="0">
                <a:solidFill>
                  <a:schemeClr val="tx1"/>
                </a:solidFill>
                <a:effectLst/>
                <a:latin typeface="+mn-lt"/>
                <a:ea typeface="+mn-ea"/>
                <a:cs typeface="+mn-cs"/>
              </a:rPr>
              <a:t>навсякъде</a:t>
            </a:r>
            <a:r>
              <a:rPr lang="ru-RU" sz="1200" b="0" i="0" kern="1200" dirty="0" smtClean="0">
                <a:solidFill>
                  <a:schemeClr val="tx1"/>
                </a:solidFill>
                <a:effectLst/>
                <a:latin typeface="+mn-lt"/>
                <a:ea typeface="+mn-ea"/>
                <a:cs typeface="+mn-cs"/>
              </a:rPr>
              <a:t> по света. </a:t>
            </a:r>
            <a:r>
              <a:rPr lang="ru-RU" sz="1200" b="0" i="0" kern="1200" dirty="0" err="1" smtClean="0">
                <a:solidFill>
                  <a:schemeClr val="tx1"/>
                </a:solidFill>
                <a:effectLst/>
                <a:latin typeface="+mn-lt"/>
                <a:ea typeface="+mn-ea"/>
                <a:cs typeface="+mn-cs"/>
              </a:rPr>
              <a:t>Според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изследване</a:t>
            </a:r>
            <a:r>
              <a:rPr lang="ru-RU" sz="1200" b="0" i="0" kern="1200" dirty="0" smtClean="0">
                <a:solidFill>
                  <a:schemeClr val="tx1"/>
                </a:solidFill>
                <a:effectLst/>
                <a:latin typeface="+mn-lt"/>
                <a:ea typeface="+mn-ea"/>
                <a:cs typeface="+mn-cs"/>
              </a:rPr>
              <a:t> на СЗО </a:t>
            </a:r>
            <a:r>
              <a:rPr lang="ru-RU" sz="1200" b="0" i="0" kern="1200" dirty="0" err="1" smtClean="0">
                <a:solidFill>
                  <a:schemeClr val="tx1"/>
                </a:solidFill>
                <a:effectLst/>
                <a:latin typeface="+mn-lt"/>
                <a:ea typeface="+mn-ea"/>
                <a:cs typeface="+mn-cs"/>
              </a:rPr>
              <a:t>покриването</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разходите</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лечението</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всички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пациенти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болни</a:t>
            </a:r>
            <a:r>
              <a:rPr lang="ru-RU" sz="1200" b="0" i="0" kern="1200" dirty="0" smtClean="0">
                <a:solidFill>
                  <a:schemeClr val="tx1"/>
                </a:solidFill>
                <a:effectLst/>
                <a:latin typeface="+mn-lt"/>
                <a:ea typeface="+mn-ea"/>
                <a:cs typeface="+mn-cs"/>
              </a:rPr>
              <a:t> от </a:t>
            </a:r>
            <a:r>
              <a:rPr lang="ru-RU" sz="1200" b="0" i="0" kern="1200" dirty="0" err="1" smtClean="0">
                <a:solidFill>
                  <a:schemeClr val="tx1"/>
                </a:solidFill>
                <a:effectLst/>
                <a:latin typeface="+mn-lt"/>
                <a:ea typeface="+mn-ea"/>
                <a:cs typeface="+mn-cs"/>
              </a:rPr>
              <a:t>хепатит</a:t>
            </a:r>
            <a:r>
              <a:rPr lang="ru-RU" sz="1200" b="0" i="0" kern="1200" dirty="0" smtClean="0">
                <a:solidFill>
                  <a:schemeClr val="tx1"/>
                </a:solidFill>
                <a:effectLst/>
                <a:latin typeface="+mn-lt"/>
                <a:ea typeface="+mn-ea"/>
                <a:cs typeface="+mn-cs"/>
              </a:rPr>
              <a:t> С,</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ще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коства</a:t>
            </a:r>
            <a:r>
              <a:rPr lang="ru-RU" sz="1200" b="0" i="0" kern="1200" dirty="0" smtClean="0">
                <a:solidFill>
                  <a:schemeClr val="tx1"/>
                </a:solidFill>
                <a:effectLst/>
                <a:latin typeface="+mn-lt"/>
                <a:ea typeface="+mn-ea"/>
                <a:cs typeface="+mn-cs"/>
              </a:rPr>
              <a:t> огромна част от </a:t>
            </a:r>
            <a:r>
              <a:rPr lang="ru-RU" sz="1200" b="0" i="0" kern="1200" dirty="0" err="1" smtClean="0">
                <a:solidFill>
                  <a:schemeClr val="tx1"/>
                </a:solidFill>
                <a:effectLst/>
                <a:latin typeface="+mn-lt"/>
                <a:ea typeface="+mn-ea"/>
                <a:cs typeface="+mn-cs"/>
              </a:rPr>
              <a:t>държавните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бюджети</a:t>
            </a:r>
            <a:r>
              <a:rPr lang="ru-RU" sz="1200" b="0" i="0" kern="1200" dirty="0" smtClean="0">
                <a:solidFill>
                  <a:schemeClr val="tx1"/>
                </a:solidFill>
                <a:effectLst/>
                <a:latin typeface="+mn-lt"/>
                <a:ea typeface="+mn-ea"/>
                <a:cs typeface="+mn-cs"/>
              </a:rPr>
              <a:t> за лекарства. </a:t>
            </a:r>
            <a:r>
              <a:rPr lang="ru-RU" sz="1200" b="0" i="0" kern="1200" dirty="0" err="1" smtClean="0">
                <a:solidFill>
                  <a:schemeClr val="tx1"/>
                </a:solidFill>
                <a:effectLst/>
                <a:latin typeface="+mn-lt"/>
                <a:ea typeface="+mn-ea"/>
                <a:cs typeface="+mn-cs"/>
              </a:rPr>
              <a:t>Разходите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ще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варират</a:t>
            </a:r>
            <a:r>
              <a:rPr lang="ru-RU" sz="1200" b="0" i="0" kern="1200" dirty="0" smtClean="0">
                <a:solidFill>
                  <a:schemeClr val="tx1"/>
                </a:solidFill>
                <a:effectLst/>
                <a:latin typeface="+mn-lt"/>
                <a:ea typeface="+mn-ea"/>
                <a:cs typeface="+mn-cs"/>
              </a:rPr>
              <a:t> от 10,5% в </a:t>
            </a:r>
            <a:r>
              <a:rPr lang="ru-RU" sz="1200" b="0" i="0" kern="1200" dirty="0" err="1" smtClean="0">
                <a:solidFill>
                  <a:schemeClr val="tx1"/>
                </a:solidFill>
                <a:effectLst/>
                <a:latin typeface="+mn-lt"/>
                <a:ea typeface="+mn-ea"/>
                <a:cs typeface="+mn-cs"/>
              </a:rPr>
              <a:t>Холандия</a:t>
            </a:r>
            <a:r>
              <a:rPr lang="ru-RU" sz="1200" b="0" i="0" kern="1200" dirty="0" smtClean="0">
                <a:solidFill>
                  <a:schemeClr val="tx1"/>
                </a:solidFill>
                <a:effectLst/>
                <a:latin typeface="+mn-lt"/>
                <a:ea typeface="+mn-ea"/>
                <a:cs typeface="+mn-cs"/>
              </a:rPr>
              <a:t> до 190% в </a:t>
            </a:r>
            <a:r>
              <a:rPr lang="ru-RU" sz="1200" b="0" i="0" kern="1200" dirty="0" err="1" smtClean="0">
                <a:solidFill>
                  <a:schemeClr val="tx1"/>
                </a:solidFill>
                <a:effectLst/>
                <a:latin typeface="+mn-lt"/>
                <a:ea typeface="+mn-ea"/>
                <a:cs typeface="+mn-cs"/>
              </a:rPr>
              <a:t>Полша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Заради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дори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във</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високоразвити</a:t>
            </a:r>
            <a:r>
              <a:rPr lang="ru-RU" sz="1200" b="0" i="0" kern="1200" dirty="0" smtClean="0">
                <a:solidFill>
                  <a:schemeClr val="tx1"/>
                </a:solidFill>
                <a:effectLst/>
                <a:latin typeface="+mn-lt"/>
                <a:ea typeface="+mn-ea"/>
                <a:cs typeface="+mn-cs"/>
              </a:rPr>
              <a:t> и богати </a:t>
            </a:r>
            <a:r>
              <a:rPr lang="ru-RU" sz="1200" b="0" i="0" kern="1200" dirty="0" err="1" smtClean="0">
                <a:solidFill>
                  <a:schemeClr val="tx1"/>
                </a:solidFill>
                <a:effectLst/>
                <a:latin typeface="+mn-lt"/>
                <a:ea typeface="+mn-ea"/>
                <a:cs typeface="+mn-cs"/>
              </a:rPr>
              <a:t>държави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Великобротания</a:t>
            </a:r>
            <a:r>
              <a:rPr lang="ru-RU" sz="1200" b="0" i="0" kern="1200" dirty="0" smtClean="0">
                <a:solidFill>
                  <a:schemeClr val="tx1"/>
                </a:solidFill>
                <a:effectLst/>
                <a:latin typeface="+mn-lt"/>
                <a:ea typeface="+mn-ea"/>
                <a:cs typeface="+mn-cs"/>
              </a:rPr>
              <a:t> едва 10 000 </a:t>
            </a:r>
            <a:r>
              <a:rPr lang="ru-RU" sz="1200" b="0" i="0" kern="1200" dirty="0" err="1" smtClean="0">
                <a:solidFill>
                  <a:schemeClr val="tx1"/>
                </a:solidFill>
                <a:effectLst/>
                <a:latin typeface="+mn-lt"/>
                <a:ea typeface="+mn-ea"/>
                <a:cs typeface="+mn-cs"/>
              </a:rPr>
              <a:t>пациенти</a:t>
            </a:r>
            <a:r>
              <a:rPr lang="ru-RU" sz="1200" b="0" i="0" kern="1200" dirty="0" smtClean="0">
                <a:solidFill>
                  <a:schemeClr val="tx1"/>
                </a:solidFill>
                <a:effectLst/>
                <a:latin typeface="+mn-lt"/>
                <a:ea typeface="+mn-ea"/>
                <a:cs typeface="+mn-cs"/>
              </a:rPr>
              <a:t> с </a:t>
            </a:r>
            <a:r>
              <a:rPr lang="ru-RU" sz="1200" b="0" i="0" kern="1200" dirty="0" err="1" smtClean="0">
                <a:solidFill>
                  <a:schemeClr val="tx1"/>
                </a:solidFill>
                <a:effectLst/>
                <a:latin typeface="+mn-lt"/>
                <a:ea typeface="+mn-ea"/>
                <a:cs typeface="+mn-cs"/>
              </a:rPr>
              <a:t>хепатит</a:t>
            </a:r>
            <a:r>
              <a:rPr lang="ru-RU" sz="1200" b="0" i="0" kern="1200" dirty="0" smtClean="0">
                <a:solidFill>
                  <a:schemeClr val="tx1"/>
                </a:solidFill>
                <a:effectLst/>
                <a:latin typeface="+mn-lt"/>
                <a:ea typeface="+mn-ea"/>
                <a:cs typeface="+mn-cs"/>
              </a:rPr>
              <a:t> С на година </a:t>
            </a:r>
            <a:r>
              <a:rPr lang="ru-RU" sz="1200" b="0" i="0" kern="1200" dirty="0" err="1" smtClean="0">
                <a:solidFill>
                  <a:schemeClr val="tx1"/>
                </a:solidFill>
                <a:effectLst/>
                <a:latin typeface="+mn-lt"/>
                <a:ea typeface="+mn-ea"/>
                <a:cs typeface="+mn-cs"/>
              </a:rPr>
              <a:t>ще</a:t>
            </a:r>
            <a:r>
              <a:rPr lang="ru-RU" sz="1200" b="0" i="0" kern="1200" dirty="0" smtClean="0">
                <a:solidFill>
                  <a:schemeClr val="tx1"/>
                </a:solidFill>
                <a:effectLst/>
                <a:latin typeface="+mn-lt"/>
                <a:ea typeface="+mn-ea"/>
                <a:cs typeface="+mn-cs"/>
              </a:rPr>
              <a:t> получат </a:t>
            </a:r>
            <a:r>
              <a:rPr lang="ru-RU" sz="1200" b="0" i="0" kern="1200" dirty="0" err="1" smtClean="0">
                <a:solidFill>
                  <a:schemeClr val="tx1"/>
                </a:solidFill>
                <a:effectLst/>
                <a:latin typeface="+mn-lt"/>
                <a:ea typeface="+mn-ea"/>
                <a:cs typeface="+mn-cs"/>
              </a:rPr>
              <a:t>новото</a:t>
            </a:r>
            <a:r>
              <a:rPr lang="ru-RU" sz="1200" b="0" i="0" kern="1200" dirty="0" smtClean="0">
                <a:solidFill>
                  <a:schemeClr val="tx1"/>
                </a:solidFill>
                <a:effectLst/>
                <a:latin typeface="+mn-lt"/>
                <a:ea typeface="+mn-ea"/>
                <a:cs typeface="+mn-cs"/>
              </a:rPr>
              <a:t> лечение от </a:t>
            </a:r>
            <a:r>
              <a:rPr lang="ru-RU" sz="1200" b="0" i="0" kern="1200" dirty="0" err="1" smtClean="0">
                <a:solidFill>
                  <a:schemeClr val="tx1"/>
                </a:solidFill>
                <a:effectLst/>
                <a:latin typeface="+mn-lt"/>
                <a:ea typeface="+mn-ea"/>
                <a:cs typeface="+mn-cs"/>
              </a:rPr>
              <a:t>общо</a:t>
            </a:r>
            <a:r>
              <a:rPr lang="ru-RU" sz="1200" b="0" i="0" kern="1200" dirty="0" smtClean="0">
                <a:solidFill>
                  <a:schemeClr val="tx1"/>
                </a:solidFill>
                <a:effectLst/>
                <a:latin typeface="+mn-lt"/>
                <a:ea typeface="+mn-ea"/>
                <a:cs typeface="+mn-cs"/>
              </a:rPr>
              <a:t> 215 000 </a:t>
            </a:r>
            <a:r>
              <a:rPr lang="ru-RU" sz="1200" b="0" i="0" kern="1200" dirty="0" err="1" smtClean="0">
                <a:solidFill>
                  <a:schemeClr val="tx1"/>
                </a:solidFill>
                <a:effectLst/>
                <a:latin typeface="+mn-lt"/>
                <a:ea typeface="+mn-ea"/>
                <a:cs typeface="+mn-cs"/>
              </a:rPr>
              <a:t>болни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Проблемът</a:t>
            </a:r>
            <a:r>
              <a:rPr lang="ru-RU" sz="1200" b="0" i="0" kern="1200" dirty="0" smtClean="0">
                <a:solidFill>
                  <a:schemeClr val="tx1"/>
                </a:solidFill>
                <a:effectLst/>
                <a:latin typeface="+mn-lt"/>
                <a:ea typeface="+mn-ea"/>
                <a:cs typeface="+mn-cs"/>
              </a:rPr>
              <a:t> е </a:t>
            </a:r>
            <a:r>
              <a:rPr lang="ru-RU" sz="1200" b="0" i="0" kern="1200" dirty="0" err="1" smtClean="0">
                <a:solidFill>
                  <a:schemeClr val="tx1"/>
                </a:solidFill>
                <a:effectLst/>
                <a:latin typeface="+mn-lt"/>
                <a:ea typeface="+mn-ea"/>
                <a:cs typeface="+mn-cs"/>
              </a:rPr>
              <a:t>още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по-голям</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държавите</a:t>
            </a:r>
            <a:r>
              <a:rPr lang="ru-RU" sz="1200" b="0" i="0" kern="1200" dirty="0" smtClean="0">
                <a:solidFill>
                  <a:schemeClr val="tx1"/>
                </a:solidFill>
                <a:effectLst/>
                <a:latin typeface="+mn-lt"/>
                <a:ea typeface="+mn-ea"/>
                <a:cs typeface="+mn-cs"/>
              </a:rPr>
              <a:t> от </a:t>
            </a:r>
            <a:r>
              <a:rPr lang="ru-RU" sz="1200" b="0" i="0" kern="1200" dirty="0" err="1" smtClean="0">
                <a:solidFill>
                  <a:schemeClr val="tx1"/>
                </a:solidFill>
                <a:effectLst/>
                <a:latin typeface="+mn-lt"/>
                <a:ea typeface="+mn-ea"/>
                <a:cs typeface="+mn-cs"/>
              </a:rPr>
              <a:t>Третия</a:t>
            </a:r>
            <a:r>
              <a:rPr lang="ru-RU" sz="1200" b="0" i="0" kern="1200" dirty="0" smtClean="0">
                <a:solidFill>
                  <a:schemeClr val="tx1"/>
                </a:solidFill>
                <a:effectLst/>
                <a:latin typeface="+mn-lt"/>
                <a:ea typeface="+mn-ea"/>
                <a:cs typeface="+mn-cs"/>
              </a:rPr>
              <a:t> свят, </a:t>
            </a:r>
            <a:r>
              <a:rPr lang="ru-RU" sz="1200" b="0" i="0" kern="1200" dirty="0" err="1" smtClean="0">
                <a:solidFill>
                  <a:schemeClr val="tx1"/>
                </a:solidFill>
                <a:effectLst/>
                <a:latin typeface="+mn-lt"/>
                <a:ea typeface="+mn-ea"/>
                <a:cs typeface="+mn-cs"/>
              </a:rPr>
              <a:t>където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броят</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инфектираните</a:t>
            </a:r>
            <a:r>
              <a:rPr lang="ru-RU" sz="1200" b="0" i="0" kern="1200" dirty="0" smtClean="0">
                <a:solidFill>
                  <a:schemeClr val="tx1"/>
                </a:solidFill>
                <a:effectLst/>
                <a:latin typeface="+mn-lt"/>
                <a:ea typeface="+mn-ea"/>
                <a:cs typeface="+mn-cs"/>
              </a:rPr>
              <a:t> е огромен, а средства за </a:t>
            </a:r>
            <a:r>
              <a:rPr lang="ru-RU" sz="1200" b="0" i="0" kern="1200" dirty="0" err="1" smtClean="0">
                <a:solidFill>
                  <a:schemeClr val="tx1"/>
                </a:solidFill>
                <a:effectLst/>
                <a:latin typeface="+mn-lt"/>
                <a:ea typeface="+mn-ea"/>
                <a:cs typeface="+mn-cs"/>
              </a:rPr>
              <a:t>скъпите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медикаменти</a:t>
            </a:r>
            <a:r>
              <a:rPr lang="ru-RU" sz="1200" b="0" i="0" kern="1200" dirty="0" smtClean="0">
                <a:solidFill>
                  <a:schemeClr val="tx1"/>
                </a:solidFill>
                <a:effectLst/>
                <a:latin typeface="+mn-lt"/>
                <a:ea typeface="+mn-ea"/>
                <a:cs typeface="+mn-cs"/>
              </a:rPr>
              <a:t> на практика </a:t>
            </a:r>
            <a:r>
              <a:rPr lang="ru-RU" sz="1200" b="0" i="0" kern="1200" dirty="0" err="1" smtClean="0">
                <a:solidFill>
                  <a:schemeClr val="tx1"/>
                </a:solidFill>
                <a:effectLst/>
                <a:latin typeface="+mn-lt"/>
                <a:ea typeface="+mn-ea"/>
                <a:cs typeface="+mn-cs"/>
              </a:rPr>
              <a:t>липсват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Колкото</a:t>
            </a:r>
            <a:r>
              <a:rPr lang="ru-RU" sz="1200" b="0" i="0" kern="1200" dirty="0" smtClean="0">
                <a:solidFill>
                  <a:schemeClr val="tx1"/>
                </a:solidFill>
                <a:effectLst/>
                <a:latin typeface="+mn-lt"/>
                <a:ea typeface="+mn-ea"/>
                <a:cs typeface="+mn-cs"/>
              </a:rPr>
              <a:t> и да свалят </a:t>
            </a:r>
            <a:r>
              <a:rPr lang="ru-RU" sz="1200" b="0" i="0" kern="1200" dirty="0" err="1" smtClean="0">
                <a:solidFill>
                  <a:schemeClr val="tx1"/>
                </a:solidFill>
                <a:effectLst/>
                <a:latin typeface="+mn-lt"/>
                <a:ea typeface="+mn-ea"/>
                <a:cs typeface="+mn-cs"/>
              </a:rPr>
              <a:t>компаниите</a:t>
            </a:r>
            <a:r>
              <a:rPr lang="ru-RU" sz="1200" b="0" i="0" kern="1200" dirty="0" smtClean="0">
                <a:solidFill>
                  <a:schemeClr val="tx1"/>
                </a:solidFill>
                <a:effectLst/>
                <a:latin typeface="+mn-lt"/>
                <a:ea typeface="+mn-ea"/>
                <a:cs typeface="+mn-cs"/>
              </a:rPr>
              <a:t> цените си за </a:t>
            </a:r>
            <a:r>
              <a:rPr lang="ru-RU" sz="1200" b="0" i="0" kern="1200" dirty="0" err="1" smtClean="0">
                <a:solidFill>
                  <a:schemeClr val="tx1"/>
                </a:solidFill>
                <a:effectLst/>
                <a:latin typeface="+mn-lt"/>
                <a:ea typeface="+mn-ea"/>
                <a:cs typeface="+mn-cs"/>
              </a:rPr>
              <a:t>тези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страни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разходите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продължават</a:t>
            </a:r>
            <a:r>
              <a:rPr lang="ru-RU" sz="1200" b="0" i="0" kern="1200" dirty="0" smtClean="0">
                <a:solidFill>
                  <a:schemeClr val="tx1"/>
                </a:solidFill>
                <a:effectLst/>
                <a:latin typeface="+mn-lt"/>
                <a:ea typeface="+mn-ea"/>
                <a:cs typeface="+mn-cs"/>
              </a:rPr>
              <a:t> да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прекалено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големи</a:t>
            </a:r>
            <a:r>
              <a:rPr lang="ru-RU" sz="1200" b="0" i="0" kern="1200" dirty="0" smtClean="0">
                <a:solidFill>
                  <a:schemeClr val="tx1"/>
                </a:solidFill>
                <a:effectLst/>
                <a:latin typeface="+mn-lt"/>
                <a:ea typeface="+mn-ea"/>
                <a:cs typeface="+mn-cs"/>
              </a:rPr>
              <a:t> на фона на </a:t>
            </a:r>
            <a:r>
              <a:rPr lang="ru-RU" sz="1200" b="0" i="0" kern="1200" dirty="0" err="1" smtClean="0">
                <a:solidFill>
                  <a:schemeClr val="tx1"/>
                </a:solidFill>
                <a:effectLst/>
                <a:latin typeface="+mn-lt"/>
                <a:ea typeface="+mn-ea"/>
                <a:cs typeface="+mn-cs"/>
              </a:rPr>
              <a:t>държавните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бюджети</a:t>
            </a:r>
            <a:r>
              <a:rPr lang="ru-RU" sz="1200" b="0" i="0" kern="1200" dirty="0" smtClean="0">
                <a:solidFill>
                  <a:schemeClr val="tx1"/>
                </a:solidFill>
                <a:effectLst/>
                <a:latin typeface="+mn-lt"/>
                <a:ea typeface="+mn-ea"/>
                <a:cs typeface="+mn-cs"/>
              </a:rPr>
              <a:t> и доходите на </a:t>
            </a:r>
            <a:r>
              <a:rPr lang="ru-RU" sz="1200" b="0" i="0" kern="1200" dirty="0" err="1" smtClean="0">
                <a:solidFill>
                  <a:schemeClr val="tx1"/>
                </a:solidFill>
                <a:effectLst/>
                <a:latin typeface="+mn-lt"/>
                <a:ea typeface="+mn-ea"/>
                <a:cs typeface="+mn-cs"/>
              </a:rPr>
              <a:t>домакинствата</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Заради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натискът</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правителствата</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цял</a:t>
            </a:r>
            <a:r>
              <a:rPr lang="ru-RU" sz="1200" b="0" i="0" kern="1200" dirty="0" smtClean="0">
                <a:solidFill>
                  <a:schemeClr val="tx1"/>
                </a:solidFill>
                <a:effectLst/>
                <a:latin typeface="+mn-lt"/>
                <a:ea typeface="+mn-ea"/>
                <a:cs typeface="+mn-cs"/>
              </a:rPr>
              <a:t> свят </a:t>
            </a:r>
            <a:r>
              <a:rPr lang="ru-RU" sz="1200" b="0" i="0" kern="1200" dirty="0" err="1" smtClean="0">
                <a:solidFill>
                  <a:schemeClr val="tx1"/>
                </a:solidFill>
                <a:effectLst/>
                <a:latin typeface="+mn-lt"/>
                <a:ea typeface="+mn-ea"/>
                <a:cs typeface="+mn-cs"/>
              </a:rPr>
              <a:t>върху</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фармацевтичната</a:t>
            </a:r>
            <a:r>
              <a:rPr lang="ru-RU" sz="1200" b="0" i="0" kern="1200" dirty="0" smtClean="0">
                <a:solidFill>
                  <a:schemeClr val="tx1"/>
                </a:solidFill>
                <a:effectLst/>
                <a:latin typeface="+mn-lt"/>
                <a:ea typeface="+mn-ea"/>
                <a:cs typeface="+mn-cs"/>
              </a:rPr>
              <a:t> индустрия за </a:t>
            </a:r>
            <a:r>
              <a:rPr lang="ru-RU" sz="1200" b="0" i="0" kern="1200" dirty="0" err="1" smtClean="0">
                <a:solidFill>
                  <a:schemeClr val="tx1"/>
                </a:solidFill>
                <a:effectLst/>
                <a:latin typeface="+mn-lt"/>
                <a:ea typeface="+mn-ea"/>
                <a:cs typeface="+mn-cs"/>
              </a:rPr>
              <a:t>намаляване</a:t>
            </a:r>
            <a:r>
              <a:rPr lang="ru-RU" sz="1200" b="0" i="0" kern="1200" dirty="0" smtClean="0">
                <a:solidFill>
                  <a:schemeClr val="tx1"/>
                </a:solidFill>
                <a:effectLst/>
                <a:latin typeface="+mn-lt"/>
                <a:ea typeface="+mn-ea"/>
                <a:cs typeface="+mn-cs"/>
              </a:rPr>
              <a:t> на цените става все </a:t>
            </a:r>
            <a:r>
              <a:rPr lang="ru-RU" sz="1200" b="0" i="0" kern="1200" dirty="0" err="1" smtClean="0">
                <a:solidFill>
                  <a:schemeClr val="tx1"/>
                </a:solidFill>
                <a:effectLst/>
                <a:latin typeface="+mn-lt"/>
                <a:ea typeface="+mn-ea"/>
                <a:cs typeface="+mn-cs"/>
              </a:rPr>
              <a:t>по-голям</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Битката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засега</a:t>
            </a:r>
            <a:r>
              <a:rPr lang="ru-RU" sz="1200" b="0" i="0" kern="1200" dirty="0" smtClean="0">
                <a:solidFill>
                  <a:schemeClr val="tx1"/>
                </a:solidFill>
                <a:effectLst/>
                <a:latin typeface="+mn-lt"/>
                <a:ea typeface="+mn-ea"/>
                <a:cs typeface="+mn-cs"/>
              </a:rPr>
              <a:t> не е </a:t>
            </a:r>
            <a:r>
              <a:rPr lang="ru-RU" sz="1200" b="0" i="0" kern="1200" dirty="0" err="1" smtClean="0">
                <a:solidFill>
                  <a:schemeClr val="tx1"/>
                </a:solidFill>
                <a:effectLst/>
                <a:latin typeface="+mn-lt"/>
                <a:ea typeface="+mn-ea"/>
                <a:cs typeface="+mn-cs"/>
              </a:rPr>
              <a:t>спечелена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Основният</a:t>
            </a:r>
            <a:r>
              <a:rPr lang="ru-RU" sz="1200" b="0" i="0" kern="1200" dirty="0" smtClean="0">
                <a:solidFill>
                  <a:schemeClr val="tx1"/>
                </a:solidFill>
                <a:effectLst/>
                <a:latin typeface="+mn-lt"/>
                <a:ea typeface="+mn-ea"/>
                <a:cs typeface="+mn-cs"/>
              </a:rPr>
              <a:t> аргумент на </a:t>
            </a:r>
            <a:r>
              <a:rPr lang="ru-RU" sz="1200" b="0" i="0" kern="1200" dirty="0" err="1" smtClean="0">
                <a:solidFill>
                  <a:schemeClr val="tx1"/>
                </a:solidFill>
                <a:effectLst/>
                <a:latin typeface="+mn-lt"/>
                <a:ea typeface="+mn-ea"/>
                <a:cs typeface="+mn-cs"/>
              </a:rPr>
              <a:t>компаниите</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високите</a:t>
            </a:r>
            <a:r>
              <a:rPr lang="ru-RU" sz="1200" b="0" i="0" kern="1200" dirty="0" smtClean="0">
                <a:solidFill>
                  <a:schemeClr val="tx1"/>
                </a:solidFill>
                <a:effectLst/>
                <a:latin typeface="+mn-lt"/>
                <a:ea typeface="+mn-ea"/>
                <a:cs typeface="+mn-cs"/>
              </a:rPr>
              <a:t> цени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техните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разходи</a:t>
            </a:r>
            <a:r>
              <a:rPr lang="ru-RU" sz="1200" b="0" i="0" kern="1200" dirty="0" smtClean="0">
                <a:solidFill>
                  <a:schemeClr val="tx1"/>
                </a:solidFill>
                <a:effectLst/>
                <a:latin typeface="+mn-lt"/>
                <a:ea typeface="+mn-ea"/>
                <a:cs typeface="+mn-cs"/>
              </a:rPr>
              <a:t> при </a:t>
            </a:r>
            <a:r>
              <a:rPr lang="ru-RU" sz="1200" b="0" i="0" kern="1200" dirty="0" err="1" smtClean="0">
                <a:solidFill>
                  <a:schemeClr val="tx1"/>
                </a:solidFill>
                <a:effectLst/>
                <a:latin typeface="+mn-lt"/>
                <a:ea typeface="+mn-ea"/>
                <a:cs typeface="+mn-cs"/>
              </a:rPr>
              <a:t>откриването</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молекулите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Според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данните</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Европейската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асоциация</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иновативните</a:t>
            </a:r>
            <a:r>
              <a:rPr lang="ru-RU" sz="1200" b="0" i="0" kern="1200" dirty="0" smtClean="0">
                <a:solidFill>
                  <a:schemeClr val="tx1"/>
                </a:solidFill>
                <a:effectLst/>
                <a:latin typeface="+mn-lt"/>
                <a:ea typeface="+mn-ea"/>
                <a:cs typeface="+mn-cs"/>
              </a:rPr>
              <a:t> компании (EFPIA) </a:t>
            </a:r>
            <a:r>
              <a:rPr lang="ru-RU" sz="1200" b="0" i="0" kern="1200" dirty="0" err="1" smtClean="0">
                <a:solidFill>
                  <a:schemeClr val="tx1"/>
                </a:solidFill>
                <a:effectLst/>
                <a:latin typeface="+mn-lt"/>
                <a:ea typeface="+mn-ea"/>
                <a:cs typeface="+mn-cs"/>
              </a:rPr>
              <a:t>през</a:t>
            </a:r>
            <a:r>
              <a:rPr lang="ru-RU" sz="1200" b="0" i="0" kern="1200" dirty="0" smtClean="0">
                <a:solidFill>
                  <a:schemeClr val="tx1"/>
                </a:solidFill>
                <a:effectLst/>
                <a:latin typeface="+mn-lt"/>
                <a:ea typeface="+mn-ea"/>
                <a:cs typeface="+mn-cs"/>
              </a:rPr>
              <a:t> 2015 г. </a:t>
            </a:r>
            <a:r>
              <a:rPr lang="ru-RU" sz="1200" b="0" i="0" kern="1200" dirty="0" err="1" smtClean="0">
                <a:solidFill>
                  <a:schemeClr val="tx1"/>
                </a:solidFill>
                <a:effectLst/>
                <a:latin typeface="+mn-lt"/>
                <a:ea typeface="+mn-ea"/>
                <a:cs typeface="+mn-cs"/>
              </a:rPr>
              <a:t>инвестициите</a:t>
            </a:r>
            <a:r>
              <a:rPr lang="ru-RU" sz="1200" b="0" i="0" kern="1200" dirty="0" smtClean="0">
                <a:solidFill>
                  <a:schemeClr val="tx1"/>
                </a:solidFill>
                <a:effectLst/>
                <a:latin typeface="+mn-lt"/>
                <a:ea typeface="+mn-ea"/>
                <a:cs typeface="+mn-cs"/>
              </a:rPr>
              <a:t> в нови </a:t>
            </a:r>
            <a:r>
              <a:rPr lang="ru-RU" sz="1200" b="0" i="0" kern="1200" dirty="0" err="1" smtClean="0">
                <a:solidFill>
                  <a:schemeClr val="tx1"/>
                </a:solidFill>
                <a:effectLst/>
                <a:latin typeface="+mn-lt"/>
                <a:ea typeface="+mn-ea"/>
                <a:cs typeface="+mn-cs"/>
              </a:rPr>
              <a:t>молекули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възлизат</a:t>
            </a:r>
            <a:r>
              <a:rPr lang="ru-RU" sz="1200" b="0" i="0" kern="1200" dirty="0" smtClean="0">
                <a:solidFill>
                  <a:schemeClr val="tx1"/>
                </a:solidFill>
                <a:effectLst/>
                <a:latin typeface="+mn-lt"/>
                <a:ea typeface="+mn-ea"/>
                <a:cs typeface="+mn-cs"/>
              </a:rPr>
              <a:t> на 31 млрд. евро. </a:t>
            </a:r>
            <a:r>
              <a:rPr lang="ru-RU" sz="1200" b="0" i="0" kern="1200" dirty="0" err="1" smtClean="0">
                <a:solidFill>
                  <a:schemeClr val="tx1"/>
                </a:solidFill>
                <a:effectLst/>
                <a:latin typeface="+mn-lt"/>
                <a:ea typeface="+mn-ea"/>
                <a:cs typeface="+mn-cs"/>
              </a:rPr>
              <a:t>Разходът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през</a:t>
            </a:r>
            <a:r>
              <a:rPr lang="ru-RU" sz="1200" b="0" i="0" kern="1200" dirty="0" smtClean="0">
                <a:solidFill>
                  <a:schemeClr val="tx1"/>
                </a:solidFill>
                <a:effectLst/>
                <a:latin typeface="+mn-lt"/>
                <a:ea typeface="+mn-ea"/>
                <a:cs typeface="+mn-cs"/>
              </a:rPr>
              <a:t> 2016 г. за </a:t>
            </a:r>
            <a:r>
              <a:rPr lang="ru-RU" sz="1200" b="0" i="0" kern="1200" dirty="0" err="1" smtClean="0">
                <a:solidFill>
                  <a:schemeClr val="tx1"/>
                </a:solidFill>
                <a:effectLst/>
                <a:latin typeface="+mn-lt"/>
                <a:ea typeface="+mn-ea"/>
                <a:cs typeface="+mn-cs"/>
              </a:rPr>
              <a:t>откриването</a:t>
            </a:r>
            <a:r>
              <a:rPr lang="ru-RU" sz="1200" b="0" i="0" kern="1200" dirty="0" smtClean="0">
                <a:solidFill>
                  <a:schemeClr val="tx1"/>
                </a:solidFill>
                <a:effectLst/>
                <a:latin typeface="+mn-lt"/>
                <a:ea typeface="+mn-ea"/>
                <a:cs typeface="+mn-cs"/>
              </a:rPr>
              <a:t> на ново лекарство е </a:t>
            </a:r>
            <a:r>
              <a:rPr lang="ru-RU" sz="1200" b="0" i="0" kern="1200" dirty="0" err="1" smtClean="0">
                <a:solidFill>
                  <a:schemeClr val="tx1"/>
                </a:solidFill>
                <a:effectLst/>
                <a:latin typeface="+mn-lt"/>
                <a:ea typeface="+mn-ea"/>
                <a:cs typeface="+mn-cs"/>
              </a:rPr>
              <a:t>средно</a:t>
            </a:r>
            <a:r>
              <a:rPr lang="ru-RU" sz="1200" b="0" i="0" kern="1200" dirty="0" smtClean="0">
                <a:solidFill>
                  <a:schemeClr val="tx1"/>
                </a:solidFill>
                <a:effectLst/>
                <a:latin typeface="+mn-lt"/>
                <a:ea typeface="+mn-ea"/>
                <a:cs typeface="+mn-cs"/>
              </a:rPr>
              <a:t> 1,926 млрд. евро. </a:t>
            </a:r>
            <a:r>
              <a:rPr lang="ru-RU" sz="1200" b="0" i="0" kern="1200" dirty="0" err="1" smtClean="0">
                <a:solidFill>
                  <a:schemeClr val="tx1"/>
                </a:solidFill>
                <a:effectLst/>
                <a:latin typeface="+mn-lt"/>
                <a:ea typeface="+mn-ea"/>
                <a:cs typeface="+mn-cs"/>
              </a:rPr>
              <a:t>Според</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анализите</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фарма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бранша</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търсенето</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изпитването</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молекулата</a:t>
            </a:r>
            <a:r>
              <a:rPr lang="ru-RU" sz="1200" b="0" i="0" kern="1200" dirty="0" smtClean="0">
                <a:solidFill>
                  <a:schemeClr val="tx1"/>
                </a:solidFill>
                <a:effectLst/>
                <a:latin typeface="+mn-lt"/>
                <a:ea typeface="+mn-ea"/>
                <a:cs typeface="+mn-cs"/>
              </a:rPr>
              <a:t> се губят 12 – 13 </a:t>
            </a:r>
            <a:r>
              <a:rPr lang="ru-RU" sz="1200" b="0" i="0" kern="1200" dirty="0" err="1" smtClean="0">
                <a:solidFill>
                  <a:schemeClr val="tx1"/>
                </a:solidFill>
                <a:effectLst/>
                <a:latin typeface="+mn-lt"/>
                <a:ea typeface="+mn-ea"/>
                <a:cs typeface="+mn-cs"/>
              </a:rPr>
              <a:t>години</a:t>
            </a:r>
            <a:r>
              <a:rPr lang="ru-RU" sz="1200" b="0" i="0" kern="1200" dirty="0" smtClean="0">
                <a:solidFill>
                  <a:schemeClr val="tx1"/>
                </a:solidFill>
                <a:effectLst/>
                <a:latin typeface="+mn-lt"/>
                <a:ea typeface="+mn-ea"/>
                <a:cs typeface="+mn-cs"/>
              </a:rPr>
              <a:t>. В </a:t>
            </a:r>
            <a:r>
              <a:rPr lang="ru-RU" sz="1200" b="0" i="0" kern="1200" dirty="0" err="1" smtClean="0">
                <a:solidFill>
                  <a:schemeClr val="tx1"/>
                </a:solidFill>
                <a:effectLst/>
                <a:latin typeface="+mn-lt"/>
                <a:ea typeface="+mn-ea"/>
                <a:cs typeface="+mn-cs"/>
              </a:rPr>
              <a:t>същото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време</a:t>
            </a:r>
            <a:r>
              <a:rPr lang="ru-RU" sz="1200" b="0" i="0" kern="1200" dirty="0" smtClean="0">
                <a:solidFill>
                  <a:schemeClr val="tx1"/>
                </a:solidFill>
                <a:effectLst/>
                <a:latin typeface="+mn-lt"/>
                <a:ea typeface="+mn-ea"/>
                <a:cs typeface="+mn-cs"/>
              </a:rPr>
              <a:t> само един или два от 10 000 опита се </a:t>
            </a:r>
            <a:r>
              <a:rPr lang="ru-RU" sz="1200" b="0" i="0" kern="1200" dirty="0" err="1" smtClean="0">
                <a:solidFill>
                  <a:schemeClr val="tx1"/>
                </a:solidFill>
                <a:effectLst/>
                <a:latin typeface="+mn-lt"/>
                <a:ea typeface="+mn-ea"/>
                <a:cs typeface="+mn-cs"/>
              </a:rPr>
              <a:t>оказват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сполучливи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Заради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обаче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компаниите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получават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финансова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помощ</a:t>
            </a:r>
            <a:r>
              <a:rPr lang="ru-RU" sz="1200" b="0" i="0" kern="1200" dirty="0" smtClean="0">
                <a:solidFill>
                  <a:schemeClr val="tx1"/>
                </a:solidFill>
                <a:effectLst/>
                <a:latin typeface="+mn-lt"/>
                <a:ea typeface="+mn-ea"/>
                <a:cs typeface="+mn-cs"/>
              </a:rPr>
              <a:t> от </a:t>
            </a:r>
            <a:r>
              <a:rPr lang="ru-RU" sz="1200" b="0" i="0" kern="1200" dirty="0" err="1" smtClean="0">
                <a:solidFill>
                  <a:schemeClr val="tx1"/>
                </a:solidFill>
                <a:effectLst/>
                <a:latin typeface="+mn-lt"/>
                <a:ea typeface="+mn-ea"/>
                <a:cs typeface="+mn-cs"/>
              </a:rPr>
              <a:t>Европейската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комисия</a:t>
            </a:r>
            <a:r>
              <a:rPr lang="ru-RU" sz="1200" b="0" i="0" kern="1200" dirty="0" smtClean="0">
                <a:solidFill>
                  <a:schemeClr val="tx1"/>
                </a:solidFill>
                <a:effectLst/>
                <a:latin typeface="+mn-lt"/>
                <a:ea typeface="+mn-ea"/>
                <a:cs typeface="+mn-cs"/>
              </a:rPr>
              <a:t> за научно-</a:t>
            </a:r>
            <a:r>
              <a:rPr lang="ru-RU" sz="1200" b="0" i="0" kern="1200" dirty="0" err="1" smtClean="0">
                <a:solidFill>
                  <a:schemeClr val="tx1"/>
                </a:solidFill>
                <a:effectLst/>
                <a:latin typeface="+mn-lt"/>
                <a:ea typeface="+mn-ea"/>
                <a:cs typeface="+mn-cs"/>
              </a:rPr>
              <a:t>развойна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дейност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Освен</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това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имат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патентни</a:t>
            </a:r>
            <a:r>
              <a:rPr lang="ru-RU" sz="1200" b="0" i="0" kern="1200" dirty="0" smtClean="0">
                <a:solidFill>
                  <a:schemeClr val="tx1"/>
                </a:solidFill>
                <a:effectLst/>
                <a:latin typeface="+mn-lt"/>
                <a:ea typeface="+mn-ea"/>
                <a:cs typeface="+mn-cs"/>
              </a:rPr>
              <a:t> защити за 20 </a:t>
            </a:r>
            <a:r>
              <a:rPr lang="ru-RU" sz="1200" b="0" i="0" kern="1200" dirty="0" err="1" smtClean="0">
                <a:solidFill>
                  <a:schemeClr val="tx1"/>
                </a:solidFill>
                <a:effectLst/>
                <a:latin typeface="+mn-lt"/>
                <a:ea typeface="+mn-ea"/>
                <a:cs typeface="+mn-cs"/>
              </a:rPr>
              <a:t>години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които</a:t>
            </a:r>
            <a:r>
              <a:rPr lang="ru-RU" sz="1200" b="0" i="0" kern="1200" dirty="0" smtClean="0">
                <a:solidFill>
                  <a:schemeClr val="tx1"/>
                </a:solidFill>
                <a:effectLst/>
                <a:latin typeface="+mn-lt"/>
                <a:ea typeface="+mn-ea"/>
                <a:cs typeface="+mn-cs"/>
              </a:rPr>
              <a:t> само те </a:t>
            </a:r>
            <a:r>
              <a:rPr lang="ru-RU" sz="1200" b="0" i="0" kern="1200" dirty="0" err="1" smtClean="0">
                <a:solidFill>
                  <a:schemeClr val="tx1"/>
                </a:solidFill>
                <a:effectLst/>
                <a:latin typeface="+mn-lt"/>
                <a:ea typeface="+mn-ea"/>
                <a:cs typeface="+mn-cs"/>
              </a:rPr>
              <a:t>могат</a:t>
            </a:r>
            <a:r>
              <a:rPr lang="ru-RU" sz="1200" b="0" i="0" kern="1200" dirty="0" smtClean="0">
                <a:solidFill>
                  <a:schemeClr val="tx1"/>
                </a:solidFill>
                <a:effectLst/>
                <a:latin typeface="+mn-lt"/>
                <a:ea typeface="+mn-ea"/>
                <a:cs typeface="+mn-cs"/>
              </a:rPr>
              <a:t> да </a:t>
            </a:r>
            <a:r>
              <a:rPr lang="ru-RU" sz="1200" b="0" i="0" kern="1200" dirty="0" err="1" smtClean="0">
                <a:solidFill>
                  <a:schemeClr val="tx1"/>
                </a:solidFill>
                <a:effectLst/>
                <a:latin typeface="+mn-lt"/>
                <a:ea typeface="+mn-ea"/>
                <a:cs typeface="+mn-cs"/>
              </a:rPr>
              <a:t>продават</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новия</a:t>
            </a:r>
            <a:r>
              <a:rPr lang="ru-RU" sz="1200" b="0" i="0" kern="1200" dirty="0" smtClean="0">
                <a:solidFill>
                  <a:schemeClr val="tx1"/>
                </a:solidFill>
                <a:effectLst/>
                <a:latin typeface="+mn-lt"/>
                <a:ea typeface="+mn-ea"/>
                <a:cs typeface="+mn-cs"/>
              </a:rPr>
              <a:t> медикамент и да </a:t>
            </a:r>
            <a:r>
              <a:rPr lang="ru-RU" sz="1200" b="0" i="0" kern="1200" dirty="0" err="1" smtClean="0">
                <a:solidFill>
                  <a:schemeClr val="tx1"/>
                </a:solidFill>
                <a:effectLst/>
                <a:latin typeface="+mn-lt"/>
                <a:ea typeface="+mn-ea"/>
                <a:cs typeface="+mn-cs"/>
              </a:rPr>
              <a:t>му</a:t>
            </a:r>
            <a:r>
              <a:rPr lang="ru-RU" sz="1200" b="0" i="0" kern="1200" dirty="0" smtClean="0">
                <a:solidFill>
                  <a:schemeClr val="tx1"/>
                </a:solidFill>
                <a:effectLst/>
                <a:latin typeface="+mn-lt"/>
                <a:ea typeface="+mn-ea"/>
                <a:cs typeface="+mn-cs"/>
              </a:rPr>
              <a:t> сложат </a:t>
            </a:r>
            <a:r>
              <a:rPr lang="ru-RU" sz="1200" b="0" i="0" kern="1200" dirty="0" err="1" smtClean="0">
                <a:solidFill>
                  <a:schemeClr val="tx1"/>
                </a:solidFill>
                <a:effectLst/>
                <a:latin typeface="+mn-lt"/>
                <a:ea typeface="+mn-ea"/>
                <a:cs typeface="+mn-cs"/>
              </a:rPr>
              <a:t>каквато</a:t>
            </a:r>
            <a:r>
              <a:rPr lang="ru-RU" sz="1200" b="0" i="0" kern="1200" dirty="0" smtClean="0">
                <a:solidFill>
                  <a:schemeClr val="tx1"/>
                </a:solidFill>
                <a:effectLst/>
                <a:latin typeface="+mn-lt"/>
                <a:ea typeface="+mn-ea"/>
                <a:cs typeface="+mn-cs"/>
              </a:rPr>
              <a:t> си </a:t>
            </a:r>
            <a:r>
              <a:rPr lang="ru-RU" sz="1200" b="0" i="0" kern="1200" dirty="0" err="1" smtClean="0">
                <a:solidFill>
                  <a:schemeClr val="tx1"/>
                </a:solidFill>
                <a:effectLst/>
                <a:latin typeface="+mn-lt"/>
                <a:ea typeface="+mn-ea"/>
                <a:cs typeface="+mn-cs"/>
              </a:rPr>
              <a:t>искат</a:t>
            </a:r>
            <a:r>
              <a:rPr lang="ru-RU" sz="1200" b="0" i="0" kern="1200" dirty="0" smtClean="0">
                <a:solidFill>
                  <a:schemeClr val="tx1"/>
                </a:solidFill>
                <a:effectLst/>
                <a:latin typeface="+mn-lt"/>
                <a:ea typeface="+mn-ea"/>
                <a:cs typeface="+mn-cs"/>
              </a:rPr>
              <a:t> цена (</a:t>
            </a:r>
            <a:r>
              <a:rPr lang="ru-RU" sz="1200" b="0" i="0" kern="1200" dirty="0" err="1" smtClean="0">
                <a:solidFill>
                  <a:schemeClr val="tx1"/>
                </a:solidFill>
                <a:effectLst/>
                <a:latin typeface="+mn-lt"/>
                <a:ea typeface="+mn-ea"/>
                <a:cs typeface="+mn-cs"/>
              </a:rPr>
              <a:t>реално</a:t>
            </a:r>
            <a:r>
              <a:rPr lang="ru-RU" sz="1200" b="0" i="0" kern="1200" dirty="0" smtClean="0">
                <a:solidFill>
                  <a:schemeClr val="tx1"/>
                </a:solidFill>
                <a:effectLst/>
                <a:latin typeface="+mn-lt"/>
                <a:ea typeface="+mn-ea"/>
                <a:cs typeface="+mn-cs"/>
              </a:rPr>
              <a:t> от </a:t>
            </a:r>
            <a:r>
              <a:rPr lang="ru-RU" sz="1200" b="0" i="0" kern="1200" dirty="0" err="1" smtClean="0">
                <a:solidFill>
                  <a:schemeClr val="tx1"/>
                </a:solidFill>
                <a:effectLst/>
                <a:latin typeface="+mn-lt"/>
                <a:ea typeface="+mn-ea"/>
                <a:cs typeface="+mn-cs"/>
              </a:rPr>
              <a:t>тези</a:t>
            </a:r>
            <a:r>
              <a:rPr lang="ru-RU" sz="1200" b="0" i="0" kern="1200" dirty="0" smtClean="0">
                <a:solidFill>
                  <a:schemeClr val="tx1"/>
                </a:solidFill>
                <a:effectLst/>
                <a:latin typeface="+mn-lt"/>
                <a:ea typeface="+mn-ea"/>
                <a:cs typeface="+mn-cs"/>
              </a:rPr>
              <a:t> 20 </a:t>
            </a:r>
            <a:r>
              <a:rPr lang="ru-RU" sz="1200" b="0" i="0" kern="1200" dirty="0" err="1" smtClean="0">
                <a:solidFill>
                  <a:schemeClr val="tx1"/>
                </a:solidFill>
                <a:effectLst/>
                <a:latin typeface="+mn-lt"/>
                <a:ea typeface="+mn-ea"/>
                <a:cs typeface="+mn-cs"/>
              </a:rPr>
              <a:t>години</a:t>
            </a:r>
            <a:r>
              <a:rPr lang="ru-RU" sz="1200" b="0" i="0" kern="1200" dirty="0" smtClean="0">
                <a:solidFill>
                  <a:schemeClr val="tx1"/>
                </a:solidFill>
                <a:effectLst/>
                <a:latin typeface="+mn-lt"/>
                <a:ea typeface="+mn-ea"/>
                <a:cs typeface="+mn-cs"/>
              </a:rPr>
              <a:t> им </a:t>
            </a:r>
            <a:r>
              <a:rPr lang="ru-RU" sz="1200" b="0" i="0" kern="1200" dirty="0" err="1" smtClean="0">
                <a:solidFill>
                  <a:schemeClr val="tx1"/>
                </a:solidFill>
                <a:effectLst/>
                <a:latin typeface="+mn-lt"/>
                <a:ea typeface="+mn-ea"/>
                <a:cs typeface="+mn-cs"/>
              </a:rPr>
              <a:t>остават</a:t>
            </a:r>
            <a:r>
              <a:rPr lang="ru-RU" sz="1200" b="0" i="0" kern="1200" dirty="0" smtClean="0">
                <a:solidFill>
                  <a:schemeClr val="tx1"/>
                </a:solidFill>
                <a:effectLst/>
                <a:latin typeface="+mn-lt"/>
                <a:ea typeface="+mn-ea"/>
                <a:cs typeface="+mn-cs"/>
              </a:rPr>
              <a:t> около 10, </a:t>
            </a:r>
            <a:r>
              <a:rPr lang="ru-RU" sz="1200" b="0" i="0" kern="1200" dirty="0" err="1" smtClean="0">
                <a:solidFill>
                  <a:schemeClr val="tx1"/>
                </a:solidFill>
                <a:effectLst/>
                <a:latin typeface="+mn-lt"/>
                <a:ea typeface="+mn-ea"/>
                <a:cs typeface="+mn-cs"/>
              </a:rPr>
              <a:t>тъй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през</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първите</a:t>
            </a:r>
            <a:r>
              <a:rPr lang="ru-RU" sz="1200" b="0" i="0" kern="1200" dirty="0" smtClean="0">
                <a:solidFill>
                  <a:schemeClr val="tx1"/>
                </a:solidFill>
                <a:effectLst/>
                <a:latin typeface="+mn-lt"/>
                <a:ea typeface="+mn-ea"/>
                <a:cs typeface="+mn-cs"/>
              </a:rPr>
              <a:t> все </a:t>
            </a:r>
            <a:r>
              <a:rPr lang="ru-RU" sz="1200" b="0" i="0" kern="1200" dirty="0" err="1" smtClean="0">
                <a:solidFill>
                  <a:schemeClr val="tx1"/>
                </a:solidFill>
                <a:effectLst/>
                <a:latin typeface="+mn-lt"/>
                <a:ea typeface="+mn-ea"/>
                <a:cs typeface="+mn-cs"/>
              </a:rPr>
              <a:t>още</a:t>
            </a:r>
            <a:r>
              <a:rPr lang="ru-RU" sz="1200" b="0" i="0" kern="1200" dirty="0" smtClean="0">
                <a:solidFill>
                  <a:schemeClr val="tx1"/>
                </a:solidFill>
                <a:effectLst/>
                <a:latin typeface="+mn-lt"/>
                <a:ea typeface="+mn-ea"/>
                <a:cs typeface="+mn-cs"/>
              </a:rPr>
              <a:t> не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регистрирали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лекарството</a:t>
            </a:r>
            <a:r>
              <a:rPr lang="ru-RU" sz="1200" b="0" i="0" kern="1200" dirty="0" smtClean="0">
                <a:solidFill>
                  <a:schemeClr val="tx1"/>
                </a:solidFill>
                <a:effectLst/>
                <a:latin typeface="+mn-lt"/>
                <a:ea typeface="+mn-ea"/>
                <a:cs typeface="+mn-cs"/>
              </a:rPr>
              <a:t>).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Така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стигаме</a:t>
            </a:r>
            <a:r>
              <a:rPr lang="ru-RU" sz="1200" b="0" i="0" kern="1200" dirty="0" smtClean="0">
                <a:solidFill>
                  <a:schemeClr val="tx1"/>
                </a:solidFill>
                <a:effectLst/>
                <a:latin typeface="+mn-lt"/>
                <a:ea typeface="+mn-ea"/>
                <a:cs typeface="+mn-cs"/>
              </a:rPr>
              <a:t> до момента, в </a:t>
            </a:r>
            <a:r>
              <a:rPr lang="ru-RU" sz="1200" b="0" i="0" kern="1200" dirty="0" err="1" smtClean="0">
                <a:solidFill>
                  <a:schemeClr val="tx1"/>
                </a:solidFill>
                <a:effectLst/>
                <a:latin typeface="+mn-lt"/>
                <a:ea typeface="+mn-ea"/>
                <a:cs typeface="+mn-cs"/>
              </a:rPr>
              <a:t>който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световните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фармацевтични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гиганти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имат</a:t>
            </a:r>
            <a:r>
              <a:rPr lang="ru-RU" sz="1200" b="0" i="0" kern="1200" dirty="0" smtClean="0">
                <a:solidFill>
                  <a:schemeClr val="tx1"/>
                </a:solidFill>
                <a:effectLst/>
                <a:latin typeface="+mn-lt"/>
                <a:ea typeface="+mn-ea"/>
                <a:cs typeface="+mn-cs"/>
              </a:rPr>
              <a:t> приходи, многократно </a:t>
            </a:r>
            <a:r>
              <a:rPr lang="ru-RU" sz="1200" b="0" i="0" kern="1200" dirty="0" err="1" smtClean="0">
                <a:solidFill>
                  <a:schemeClr val="tx1"/>
                </a:solidFill>
                <a:effectLst/>
                <a:latin typeface="+mn-lt"/>
                <a:ea typeface="+mn-ea"/>
                <a:cs typeface="+mn-cs"/>
              </a:rPr>
              <a:t>надвишаващи</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здравните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бюджети</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една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държава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като</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България</a:t>
            </a:r>
            <a:r>
              <a:rPr lang="ru-RU" sz="1200" b="0" i="0" kern="1200" dirty="0" smtClean="0">
                <a:solidFill>
                  <a:schemeClr val="tx1"/>
                </a:solidFill>
                <a:effectLst/>
                <a:latin typeface="+mn-lt"/>
                <a:ea typeface="+mn-ea"/>
                <a:cs typeface="+mn-cs"/>
              </a:rPr>
              <a:t>. За </a:t>
            </a:r>
            <a:r>
              <a:rPr lang="ru-RU" sz="1200" b="0" i="0" kern="1200" dirty="0" err="1" smtClean="0">
                <a:solidFill>
                  <a:schemeClr val="tx1"/>
                </a:solidFill>
                <a:effectLst/>
                <a:latin typeface="+mn-lt"/>
                <a:ea typeface="+mn-ea"/>
                <a:cs typeface="+mn-cs"/>
              </a:rPr>
              <a:t>миналата</a:t>
            </a:r>
            <a:r>
              <a:rPr lang="ru-RU" sz="1200" b="0" i="0" kern="1200" dirty="0" smtClean="0">
                <a:solidFill>
                  <a:schemeClr val="tx1"/>
                </a:solidFill>
                <a:effectLst/>
                <a:latin typeface="+mn-lt"/>
                <a:ea typeface="+mn-ea"/>
                <a:cs typeface="+mn-cs"/>
              </a:rPr>
              <a:t> година например </a:t>
            </a:r>
            <a:r>
              <a:rPr lang="ru-RU" sz="1200" b="0" i="0" kern="1200" dirty="0" err="1" smtClean="0">
                <a:solidFill>
                  <a:schemeClr val="tx1"/>
                </a:solidFill>
                <a:effectLst/>
                <a:latin typeface="+mn-lt"/>
                <a:ea typeface="+mn-ea"/>
                <a:cs typeface="+mn-cs"/>
              </a:rPr>
              <a:t>постъпленията</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Pfizer</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в размер на $48,9 млрд. </a:t>
            </a:r>
            <a:r>
              <a:rPr lang="ru-RU" sz="1200" b="0" i="0" kern="1200" dirty="0" err="1" smtClean="0">
                <a:solidFill>
                  <a:schemeClr val="tx1"/>
                </a:solidFill>
                <a:effectLst/>
                <a:latin typeface="+mn-lt"/>
                <a:ea typeface="+mn-ea"/>
                <a:cs typeface="+mn-cs"/>
              </a:rPr>
              <a:t>Оборотът</a:t>
            </a:r>
            <a:r>
              <a:rPr lang="ru-RU" sz="1200" b="0" i="0" kern="1200" dirty="0" smtClean="0">
                <a:solidFill>
                  <a:schemeClr val="tx1"/>
                </a:solidFill>
                <a:effectLst/>
                <a:latin typeface="+mn-lt"/>
                <a:ea typeface="+mn-ea"/>
                <a:cs typeface="+mn-cs"/>
              </a:rPr>
              <a:t> на GSK за 2015 г. е бил 23,9 млрд. </a:t>
            </a:r>
            <a:r>
              <a:rPr lang="ru-RU" sz="1200" b="0" i="0" kern="1200" dirty="0" err="1" smtClean="0">
                <a:solidFill>
                  <a:schemeClr val="tx1"/>
                </a:solidFill>
                <a:effectLst/>
                <a:latin typeface="+mn-lt"/>
                <a:ea typeface="+mn-ea"/>
                <a:cs typeface="+mn-cs"/>
              </a:rPr>
              <a:t>лири</a:t>
            </a:r>
            <a:r>
              <a:rPr lang="ru-RU" sz="1200" b="0" i="0" kern="1200" dirty="0" smtClean="0">
                <a:solidFill>
                  <a:schemeClr val="tx1"/>
                </a:solidFill>
                <a:effectLst/>
                <a:latin typeface="+mn-lt"/>
                <a:ea typeface="+mn-ea"/>
                <a:cs typeface="+mn-cs"/>
              </a:rPr>
              <a:t>, а </a:t>
            </a:r>
            <a:r>
              <a:rPr lang="ru-RU" sz="1200" b="0" i="0" kern="1200" dirty="0" err="1" smtClean="0">
                <a:solidFill>
                  <a:schemeClr val="tx1"/>
                </a:solidFill>
                <a:effectLst/>
                <a:latin typeface="+mn-lt"/>
                <a:ea typeface="+mn-ea"/>
                <a:cs typeface="+mn-cs"/>
              </a:rPr>
              <a:t>оперативната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печалба</a:t>
            </a:r>
            <a:r>
              <a:rPr lang="ru-RU" sz="1200" b="0" i="0" kern="1200" dirty="0" smtClean="0">
                <a:solidFill>
                  <a:schemeClr val="tx1"/>
                </a:solidFill>
                <a:effectLst/>
                <a:latin typeface="+mn-lt"/>
                <a:ea typeface="+mn-ea"/>
                <a:cs typeface="+mn-cs"/>
              </a:rPr>
              <a:t> 10,3 млрд. </a:t>
            </a:r>
            <a:r>
              <a:rPr lang="ru-RU" sz="1200" b="0" i="0" kern="1200" dirty="0" err="1" smtClean="0">
                <a:solidFill>
                  <a:schemeClr val="tx1"/>
                </a:solidFill>
                <a:effectLst/>
                <a:latin typeface="+mn-lt"/>
                <a:ea typeface="+mn-ea"/>
                <a:cs typeface="+mn-cs"/>
              </a:rPr>
              <a:t>Нетните</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продажби</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rPr>
              <a:t>Novartis</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са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възлизали</a:t>
            </a:r>
            <a:r>
              <a:rPr lang="ru-RU" sz="1200" b="0" i="0" kern="1200" dirty="0" smtClean="0">
                <a:solidFill>
                  <a:schemeClr val="tx1"/>
                </a:solidFill>
                <a:effectLst/>
                <a:latin typeface="+mn-lt"/>
                <a:ea typeface="+mn-ea"/>
                <a:cs typeface="+mn-cs"/>
              </a:rPr>
              <a:t> на $49,4 млрд., на </a:t>
            </a:r>
            <a:r>
              <a:rPr lang="ru-RU" sz="1200" b="0" i="0" kern="1200" dirty="0" err="1" smtClean="0">
                <a:solidFill>
                  <a:schemeClr val="tx1"/>
                </a:solidFill>
                <a:effectLst/>
                <a:latin typeface="+mn-lt"/>
                <a:ea typeface="+mn-ea"/>
                <a:cs typeface="+mn-cs"/>
              </a:rPr>
              <a:t>Abbvie</a:t>
            </a:r>
            <a:r>
              <a:rPr lang="ru-RU" sz="1200" b="0" i="0" kern="1200" dirty="0" smtClean="0">
                <a:solidFill>
                  <a:schemeClr val="tx1"/>
                </a:solidFill>
                <a:effectLst/>
                <a:latin typeface="+mn-lt"/>
                <a:ea typeface="+mn-ea"/>
                <a:cs typeface="+mn-cs"/>
              </a:rPr>
              <a:t> – $22,819 млрд., а на </a:t>
            </a:r>
            <a:r>
              <a:rPr lang="ru-RU" sz="1200" b="0" i="0" kern="1200" dirty="0" err="1" smtClean="0">
                <a:solidFill>
                  <a:schemeClr val="tx1"/>
                </a:solidFill>
                <a:effectLst/>
                <a:latin typeface="+mn-lt"/>
                <a:ea typeface="+mn-ea"/>
                <a:cs typeface="+mn-cs"/>
              </a:rPr>
              <a:t>Gilead</a:t>
            </a:r>
            <a:r>
              <a:rPr lang="ru-RU" sz="1200" b="0" i="0" kern="1200" dirty="0" smtClean="0">
                <a:solidFill>
                  <a:schemeClr val="tx1"/>
                </a:solidFill>
                <a:effectLst/>
                <a:latin typeface="+mn-lt"/>
                <a:ea typeface="+mn-ea"/>
                <a:cs typeface="+mn-cs"/>
              </a:rPr>
              <a:t> - $32,6 млрд.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a:t>
            </a:r>
            <a:r>
              <a:rPr lang="ru-RU" sz="1200" b="0" i="0" kern="1200" dirty="0" err="1" smtClean="0">
                <a:solidFill>
                  <a:schemeClr val="tx1"/>
                </a:solidFill>
                <a:effectLst/>
                <a:latin typeface="+mn-lt"/>
                <a:ea typeface="+mn-ea"/>
                <a:cs typeface="+mn-cs"/>
              </a:rPr>
              <a:t>Забележка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Брутния</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вътрешен</a:t>
            </a:r>
            <a:r>
              <a:rPr lang="ru-RU" sz="1200" b="0" i="0" kern="1200" dirty="0" smtClean="0">
                <a:solidFill>
                  <a:schemeClr val="tx1"/>
                </a:solidFill>
                <a:effectLst/>
                <a:latin typeface="+mn-lt"/>
                <a:ea typeface="+mn-ea"/>
                <a:cs typeface="+mn-cs"/>
              </a:rPr>
              <a:t> продукт на Р. </a:t>
            </a:r>
            <a:r>
              <a:rPr lang="ru-RU" sz="1200" b="0" i="0" kern="1200" dirty="0" err="1" smtClean="0">
                <a:solidFill>
                  <a:schemeClr val="tx1"/>
                </a:solidFill>
                <a:effectLst/>
                <a:latin typeface="+mn-lt"/>
                <a:ea typeface="+mn-ea"/>
                <a:cs typeface="+mn-cs"/>
              </a:rPr>
              <a:t>България</a:t>
            </a:r>
            <a:r>
              <a:rPr lang="ru-RU" sz="1200" b="0" i="0" kern="1200" dirty="0" smtClean="0">
                <a:solidFill>
                  <a:schemeClr val="tx1"/>
                </a:solidFill>
                <a:effectLst/>
                <a:latin typeface="+mn-lt"/>
                <a:ea typeface="+mn-ea"/>
                <a:cs typeface="+mn-cs"/>
              </a:rPr>
              <a:t> за 2015 е 44 </a:t>
            </a:r>
            <a:r>
              <a:rPr lang="ru-RU" sz="1200" b="0" i="0" kern="1200" dirty="0" err="1" smtClean="0">
                <a:solidFill>
                  <a:schemeClr val="tx1"/>
                </a:solidFill>
                <a:effectLst/>
                <a:latin typeface="+mn-lt"/>
                <a:ea typeface="+mn-ea"/>
                <a:cs typeface="+mn-cs"/>
              </a:rPr>
              <a:t>млрд.евро</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На </a:t>
            </a:r>
            <a:r>
              <a:rPr lang="ru-RU" sz="1200" b="0" i="0" kern="1200" dirty="0" err="1" smtClean="0">
                <a:solidFill>
                  <a:schemeClr val="tx1"/>
                </a:solidFill>
                <a:effectLst/>
                <a:latin typeface="+mn-lt"/>
                <a:ea typeface="+mn-ea"/>
                <a:cs typeface="+mn-cs"/>
              </a:rPr>
              <a:t>снимката</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антивирусния</a:t>
            </a:r>
            <a:r>
              <a:rPr lang="ru-RU" sz="1200" b="0" i="0" kern="1200" dirty="0" smtClean="0">
                <a:solidFill>
                  <a:schemeClr val="tx1"/>
                </a:solidFill>
                <a:effectLst/>
                <a:latin typeface="+mn-lt"/>
                <a:ea typeface="+mn-ea"/>
                <a:cs typeface="+mn-cs"/>
              </a:rPr>
              <a:t> препарат </a:t>
            </a:r>
            <a:r>
              <a:rPr lang="ru-RU" sz="1200" b="0" i="0" kern="1200" dirty="0" err="1" smtClean="0">
                <a:solidFill>
                  <a:schemeClr val="tx1"/>
                </a:solidFill>
                <a:effectLst/>
                <a:latin typeface="+mn-lt"/>
                <a:ea typeface="+mn-ea"/>
                <a:cs typeface="+mn-cs"/>
              </a:rPr>
              <a:t>Harvoni</a:t>
            </a:r>
            <a:r>
              <a:rPr lang="ru-RU" sz="1200" b="0" i="0" kern="1200" dirty="0" smtClean="0">
                <a:solidFill>
                  <a:schemeClr val="tx1"/>
                </a:solidFill>
                <a:effectLst/>
                <a:latin typeface="+mn-lt"/>
                <a:ea typeface="+mn-ea"/>
                <a:cs typeface="+mn-cs"/>
              </a:rPr>
              <a:t> с цена за 28 таблетки 35 000 лева и </a:t>
            </a:r>
            <a:r>
              <a:rPr lang="ru-RU" sz="1200" b="0" i="0" kern="1200" dirty="0" err="1" smtClean="0">
                <a:solidFill>
                  <a:schemeClr val="tx1"/>
                </a:solidFill>
                <a:effectLst/>
                <a:latin typeface="+mn-lt"/>
                <a:ea typeface="+mn-ea"/>
                <a:cs typeface="+mn-cs"/>
              </a:rPr>
              <a:t>реинбурсиран</a:t>
            </a:r>
            <a:r>
              <a:rPr lang="ru-RU" sz="1200" b="0" i="0" kern="1200" dirty="0" smtClean="0">
                <a:solidFill>
                  <a:schemeClr val="tx1"/>
                </a:solidFill>
                <a:effectLst/>
                <a:latin typeface="+mn-lt"/>
                <a:ea typeface="+mn-ea"/>
                <a:cs typeface="+mn-cs"/>
              </a:rPr>
              <a:t> на 100% от НЗОК</a:t>
            </a:r>
            <a:endParaRPr lang="en-US" dirty="0"/>
          </a:p>
        </p:txBody>
      </p:sp>
      <p:sp>
        <p:nvSpPr>
          <p:cNvPr id="4" name="Контейнер за номер на слайда 3"/>
          <p:cNvSpPr>
            <a:spLocks noGrp="1"/>
          </p:cNvSpPr>
          <p:nvPr>
            <p:ph type="sldNum" sz="quarter" idx="10"/>
          </p:nvPr>
        </p:nvSpPr>
        <p:spPr/>
        <p:txBody>
          <a:bodyPr/>
          <a:lstStyle/>
          <a:p>
            <a:fld id="{CD9FABF7-DBE8-4A53-8DD2-727F1C00DF11}" type="slidenum">
              <a:rPr lang="en-US" smtClean="0"/>
              <a:t>17</a:t>
            </a:fld>
            <a:endParaRPr lang="en-US"/>
          </a:p>
        </p:txBody>
      </p:sp>
    </p:spTree>
    <p:extLst>
      <p:ext uri="{BB962C8B-B14F-4D97-AF65-F5344CB8AC3E}">
        <p14:creationId xmlns:p14="http://schemas.microsoft.com/office/powerpoint/2010/main" val="2572312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100ECF3C-4260-4EAD-9844-415C3602BF1E}" type="datetimeFigureOut">
              <a:rPr lang="zh-CN" altLang="en-US" smtClean="0"/>
              <a:t>2017/5/20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1A7AB5-627D-46D1-AF29-1940C08AB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 name="click.wav"/>
          </p:stSnd>
        </p:sndAc>
      </p:transition>
    </mc:Choice>
    <mc:Fallback xmlns="">
      <p:transition spd="slow">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ECF3C-4260-4EAD-9844-415C3602BF1E}" type="datetimeFigureOut">
              <a:rPr lang="zh-CN" altLang="en-US" smtClean="0"/>
              <a:t>2017/5/20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A7AB5-627D-46D1-AF29-1940C08ABE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13" name="click.wav"/>
          </p:stSnd>
        </p:sndAc>
      </p:transition>
    </mc:Choice>
    <mc:Fallback xmlns="">
      <p:transition spd="slow">
        <p:fade/>
        <p:sndAc>
          <p:stSnd>
            <p:snd r:embed="rId15" name="click.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4437112"/>
            <a:ext cx="8280920" cy="57606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bg-BG" altLang="zh-CN" b="1" dirty="0" smtClean="0">
                <a:solidFill>
                  <a:schemeClr val="tx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Медицински документи</a:t>
            </a:r>
            <a:endParaRPr lang="zh-CN" altLang="en-US" b="1" dirty="0">
              <a:solidFill>
                <a:schemeClr val="tx1"/>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3" name="副标题 2"/>
          <p:cNvSpPr>
            <a:spLocks noGrp="1"/>
          </p:cNvSpPr>
          <p:nvPr>
            <p:ph type="subTitle" idx="1"/>
          </p:nvPr>
        </p:nvSpPr>
        <p:spPr>
          <a:xfrm>
            <a:off x="395536" y="5013176"/>
            <a:ext cx="8280920" cy="1224136"/>
          </a:xfrm>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r>
              <a:rPr lang="bg-BG" altLang="zh-CN" sz="24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Кои можем да издаваме?</a:t>
            </a:r>
          </a:p>
          <a:p>
            <a:r>
              <a:rPr lang="bg-BG" altLang="zh-CN" sz="24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Кои не можем до издаваме?</a:t>
            </a:r>
          </a:p>
          <a:p>
            <a:r>
              <a:rPr lang="bg-BG" altLang="zh-CN" sz="24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За кои следва да формираме цена?</a:t>
            </a:r>
            <a:endParaRPr lang="zh-CN" altLang="en-US" sz="2400" b="1"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4" name="Текстово поле 3"/>
          <p:cNvSpPr txBox="1"/>
          <p:nvPr/>
        </p:nvSpPr>
        <p:spPr>
          <a:xfrm>
            <a:off x="2411760" y="6237312"/>
            <a:ext cx="39604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g-BG" b="1" dirty="0" smtClean="0"/>
              <a:t>                 Д-р Георги Миндов</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bg-BG" altLang="zh-CN" sz="3200" b="1"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които не издаваме</a:t>
            </a:r>
            <a:endParaRPr lang="zh-CN" altLang="en-US" sz="2800" dirty="0">
              <a:solidFill>
                <a:schemeClr val="bg1"/>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1124744"/>
            <a:ext cx="8229600" cy="5472608"/>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ru-RU" altLang="zh-CN" sz="2400" b="1" dirty="0">
                <a:solidFill>
                  <a:srgbClr val="FF0000"/>
                </a:solidFill>
                <a:latin typeface="Arial Unicode MS" pitchFamily="34" charset="-122"/>
                <a:ea typeface="Arial Unicode MS" pitchFamily="34" charset="-122"/>
                <a:cs typeface="Arial Unicode MS" pitchFamily="34" charset="-122"/>
              </a:rPr>
              <a:t>3</a:t>
            </a:r>
            <a:r>
              <a:rPr lang="ru-RU" altLang="zh-CN" sz="2400" b="1" dirty="0" smtClean="0">
                <a:solidFill>
                  <a:srgbClr val="FF0000"/>
                </a:solidFill>
                <a:latin typeface="Arial Unicode MS" pitchFamily="34" charset="-122"/>
                <a:ea typeface="Arial Unicode MS" pitchFamily="34" charset="-122"/>
                <a:cs typeface="Arial Unicode MS" pitchFamily="34" charset="-122"/>
              </a:rPr>
              <a:t>. Не </a:t>
            </a:r>
            <a:r>
              <a:rPr lang="ru-RU" altLang="zh-CN" sz="2400" b="1" dirty="0" err="1" smtClean="0">
                <a:solidFill>
                  <a:srgbClr val="FF0000"/>
                </a:solidFill>
                <a:latin typeface="Arial Unicode MS" pitchFamily="34" charset="-122"/>
                <a:ea typeface="Arial Unicode MS" pitchFamily="34" charset="-122"/>
                <a:cs typeface="Arial Unicode MS" pitchFamily="34" charset="-122"/>
              </a:rPr>
              <a:t>издаваме</a:t>
            </a:r>
            <a:r>
              <a:rPr lang="ru-RU" altLang="zh-CN" sz="2400" b="1" dirty="0" smtClean="0">
                <a:solidFill>
                  <a:srgbClr val="FF0000"/>
                </a:solidFill>
                <a:latin typeface="Arial Unicode MS" pitchFamily="34" charset="-122"/>
                <a:ea typeface="Arial Unicode MS" pitchFamily="34" charset="-122"/>
                <a:cs typeface="Arial Unicode MS" pitchFamily="34" charset="-122"/>
              </a:rPr>
              <a:t>  </a:t>
            </a:r>
            <a:r>
              <a:rPr lang="ru-RU" altLang="zh-CN" sz="2400" b="1" dirty="0" err="1" smtClean="0">
                <a:solidFill>
                  <a:srgbClr val="FF0000"/>
                </a:solidFill>
                <a:latin typeface="Arial Unicode MS" pitchFamily="34" charset="-122"/>
                <a:ea typeface="Arial Unicode MS" pitchFamily="34" charset="-122"/>
                <a:cs typeface="Arial Unicode MS" pitchFamily="34" charset="-122"/>
              </a:rPr>
              <a:t>документи</a:t>
            </a:r>
            <a:r>
              <a:rPr lang="ru-RU" altLang="zh-CN" sz="2400" b="1" dirty="0" smtClean="0">
                <a:solidFill>
                  <a:srgbClr val="FF0000"/>
                </a:solidFill>
                <a:latin typeface="Arial Unicode MS" pitchFamily="34" charset="-122"/>
                <a:ea typeface="Arial Unicode MS" pitchFamily="34" charset="-122"/>
                <a:cs typeface="Arial Unicode MS" pitchFamily="34" charset="-122"/>
              </a:rPr>
              <a:t> с </a:t>
            </a:r>
            <a:r>
              <a:rPr lang="ru-RU" altLang="zh-CN" sz="2400" b="1" dirty="0" err="1" smtClean="0">
                <a:solidFill>
                  <a:srgbClr val="FF0000"/>
                </a:solidFill>
                <a:latin typeface="Arial Unicode MS" pitchFamily="34" charset="-122"/>
                <a:ea typeface="Arial Unicode MS" pitchFamily="34" charset="-122"/>
                <a:cs typeface="Arial Unicode MS" pitchFamily="34" charset="-122"/>
              </a:rPr>
              <a:t>невярно</a:t>
            </a:r>
            <a:r>
              <a:rPr lang="ru-RU" altLang="zh-CN" sz="2400" b="1" dirty="0" smtClean="0">
                <a:solidFill>
                  <a:srgbClr val="FF0000"/>
                </a:solidFill>
                <a:latin typeface="Arial Unicode MS" pitchFamily="34" charset="-122"/>
                <a:ea typeface="Arial Unicode MS" pitchFamily="34" charset="-122"/>
                <a:cs typeface="Arial Unicode MS" pitchFamily="34" charset="-122"/>
              </a:rPr>
              <a:t> </a:t>
            </a:r>
            <a:r>
              <a:rPr lang="ru-RU" altLang="zh-CN" sz="2400" b="1" dirty="0" err="1" smtClean="0">
                <a:solidFill>
                  <a:srgbClr val="FF0000"/>
                </a:solidFill>
                <a:latin typeface="Arial Unicode MS" pitchFamily="34" charset="-122"/>
                <a:ea typeface="Arial Unicode MS" pitchFamily="34" charset="-122"/>
                <a:cs typeface="Arial Unicode MS" pitchFamily="34" charset="-122"/>
              </a:rPr>
              <a:t>съдържание</a:t>
            </a:r>
            <a:endParaRPr lang="ru-RU" altLang="zh-CN" sz="2400" b="1" dirty="0">
              <a:solidFill>
                <a:srgbClr val="FF0000"/>
              </a:solidFill>
              <a:latin typeface="Arial Unicode MS" pitchFamily="34" charset="-122"/>
              <a:ea typeface="Arial Unicode MS" pitchFamily="34" charset="-122"/>
              <a:cs typeface="Arial Unicode MS" pitchFamily="34" charset="-122"/>
            </a:endParaRPr>
          </a:p>
          <a:p>
            <a:pPr marL="0" indent="0">
              <a:buNone/>
            </a:pPr>
            <a:endParaRPr lang="ru-RU" altLang="zh-CN" sz="800" b="1" dirty="0">
              <a:solidFill>
                <a:srgbClr val="FF0000"/>
              </a:solidFill>
              <a:latin typeface="Arial Unicode MS" pitchFamily="34" charset="-122"/>
              <a:ea typeface="Arial Unicode MS" pitchFamily="34" charset="-122"/>
              <a:cs typeface="Arial Unicode MS" pitchFamily="34" charset="-122"/>
            </a:endParaRPr>
          </a:p>
          <a:p>
            <a:pPr marL="0" indent="0">
              <a:buNone/>
            </a:pPr>
            <a:r>
              <a:rPr lang="ru-RU" sz="2400" b="1" dirty="0" smtClean="0"/>
              <a:t>НК </a:t>
            </a:r>
            <a:r>
              <a:rPr lang="ru-RU" sz="2400" b="1" dirty="0"/>
              <a:t>308.</a:t>
            </a:r>
            <a:r>
              <a:rPr lang="ru-RU" sz="2400" dirty="0"/>
              <a:t> (1) </a:t>
            </a:r>
            <a:r>
              <a:rPr lang="ru-RU" sz="2400" dirty="0" err="1"/>
              <a:t>Който</a:t>
            </a:r>
            <a:r>
              <a:rPr lang="ru-RU" sz="2400" dirty="0"/>
              <a:t> </a:t>
            </a:r>
            <a:r>
              <a:rPr lang="ru-RU" sz="2400" dirty="0" err="1"/>
              <a:t>състави</a:t>
            </a:r>
            <a:r>
              <a:rPr lang="ru-RU" sz="2400" dirty="0"/>
              <a:t> </a:t>
            </a:r>
            <a:r>
              <a:rPr lang="ru-RU" sz="2400" dirty="0" err="1"/>
              <a:t>неистински</a:t>
            </a:r>
            <a:r>
              <a:rPr lang="ru-RU" sz="2400" dirty="0"/>
              <a:t> официален документ или </a:t>
            </a:r>
            <a:r>
              <a:rPr lang="ru-RU" sz="2400" dirty="0" err="1"/>
              <a:t>преправи</a:t>
            </a:r>
            <a:r>
              <a:rPr lang="ru-RU" sz="2400" dirty="0"/>
              <a:t> </a:t>
            </a:r>
            <a:r>
              <a:rPr lang="ru-RU" sz="2400" dirty="0" err="1"/>
              <a:t>съдържанието</a:t>
            </a:r>
            <a:r>
              <a:rPr lang="ru-RU" sz="2400" dirty="0"/>
              <a:t> на официален документ с цел да </a:t>
            </a:r>
            <a:r>
              <a:rPr lang="ru-RU" sz="2400" dirty="0" err="1"/>
              <a:t>бъде</a:t>
            </a:r>
            <a:r>
              <a:rPr lang="ru-RU" sz="2400" dirty="0"/>
              <a:t> </a:t>
            </a:r>
            <a:r>
              <a:rPr lang="ru-RU" sz="2400" dirty="0" err="1"/>
              <a:t>използуван</a:t>
            </a:r>
            <a:r>
              <a:rPr lang="ru-RU" sz="2400" dirty="0"/>
              <a:t>, се </a:t>
            </a:r>
            <a:r>
              <a:rPr lang="ru-RU" sz="2400" dirty="0" err="1"/>
              <a:t>наказва</a:t>
            </a:r>
            <a:r>
              <a:rPr lang="ru-RU" sz="2400" dirty="0"/>
              <a:t> за подправка на документ с </a:t>
            </a:r>
            <a:r>
              <a:rPr lang="ru-RU" sz="2400" dirty="0" err="1"/>
              <a:t>лишаване</a:t>
            </a:r>
            <a:r>
              <a:rPr lang="ru-RU" sz="2400" dirty="0"/>
              <a:t> от свобода до три </a:t>
            </a:r>
            <a:r>
              <a:rPr lang="ru-RU" sz="2400" dirty="0" err="1"/>
              <a:t>години</a:t>
            </a:r>
            <a:r>
              <a:rPr lang="ru-RU" sz="2400" dirty="0" smtClean="0"/>
              <a:t>.</a:t>
            </a:r>
          </a:p>
          <a:p>
            <a:pPr marL="0" indent="0">
              <a:buNone/>
            </a:pPr>
            <a:r>
              <a:rPr lang="ru-RU" sz="2400" b="1" dirty="0"/>
              <a:t>Чл. 310.</a:t>
            </a:r>
            <a:r>
              <a:rPr lang="ru-RU" sz="2400" dirty="0"/>
              <a:t> (1) (Изм. и доп. - ДВ, </a:t>
            </a:r>
            <a:r>
              <a:rPr lang="ru-RU" sz="2400" dirty="0" err="1"/>
              <a:t>бр</a:t>
            </a:r>
            <a:r>
              <a:rPr lang="ru-RU" sz="2400" dirty="0"/>
              <a:t>. 26 от 2004 г.) </a:t>
            </a:r>
            <a:r>
              <a:rPr lang="ru-RU" sz="2400" dirty="0" err="1"/>
              <a:t>Ако</a:t>
            </a:r>
            <a:r>
              <a:rPr lang="ru-RU" sz="2400" dirty="0"/>
              <a:t> </a:t>
            </a:r>
            <a:r>
              <a:rPr lang="ru-RU" sz="2400" dirty="0" err="1"/>
              <a:t>престъплението</a:t>
            </a:r>
            <a:r>
              <a:rPr lang="ru-RU" sz="2400" dirty="0"/>
              <a:t> по чл. 308, ал. 1</a:t>
            </a:r>
            <a:r>
              <a:rPr lang="ru-RU" sz="2400" dirty="0" smtClean="0"/>
              <a:t> </a:t>
            </a:r>
            <a:r>
              <a:rPr lang="ru-RU" sz="2400" dirty="0"/>
              <a:t>е </a:t>
            </a:r>
            <a:r>
              <a:rPr lang="ru-RU" sz="2400" dirty="0" err="1"/>
              <a:t>извършено</a:t>
            </a:r>
            <a:r>
              <a:rPr lang="ru-RU" sz="2400" dirty="0"/>
              <a:t> от </a:t>
            </a:r>
            <a:r>
              <a:rPr lang="ru-RU" sz="2400" dirty="0" err="1"/>
              <a:t>длъжностно</a:t>
            </a:r>
            <a:r>
              <a:rPr lang="ru-RU" sz="2400" dirty="0"/>
              <a:t> лице в </a:t>
            </a:r>
            <a:r>
              <a:rPr lang="ru-RU" sz="2400" dirty="0" err="1"/>
              <a:t>кръга</a:t>
            </a:r>
            <a:r>
              <a:rPr lang="ru-RU" sz="2400" dirty="0"/>
              <a:t> на </a:t>
            </a:r>
            <a:r>
              <a:rPr lang="ru-RU" sz="2400" dirty="0" err="1"/>
              <a:t>службата</a:t>
            </a:r>
            <a:r>
              <a:rPr lang="ru-RU" sz="2400" dirty="0"/>
              <a:t> </a:t>
            </a:r>
            <a:r>
              <a:rPr lang="ru-RU" sz="2400" dirty="0" err="1"/>
              <a:t>му</a:t>
            </a:r>
            <a:r>
              <a:rPr lang="ru-RU" sz="2400" dirty="0"/>
              <a:t>, </a:t>
            </a:r>
            <a:r>
              <a:rPr lang="ru-RU" sz="2400" dirty="0" err="1"/>
              <a:t>наказанието</a:t>
            </a:r>
            <a:r>
              <a:rPr lang="ru-RU" sz="2400" dirty="0"/>
              <a:t> е </a:t>
            </a:r>
            <a:r>
              <a:rPr lang="ru-RU" sz="2400" dirty="0" err="1"/>
              <a:t>лишаване</a:t>
            </a:r>
            <a:r>
              <a:rPr lang="ru-RU" sz="2400" dirty="0"/>
              <a:t> от свобода до пет </a:t>
            </a:r>
            <a:r>
              <a:rPr lang="ru-RU" sz="2400" dirty="0" err="1"/>
              <a:t>години</a:t>
            </a:r>
            <a:r>
              <a:rPr lang="ru-RU" sz="2400" dirty="0" smtClean="0"/>
              <a:t>,</a:t>
            </a:r>
          </a:p>
          <a:p>
            <a:pPr marL="0" indent="0">
              <a:buNone/>
            </a:pPr>
            <a:r>
              <a:rPr lang="ru-RU" sz="2400" b="1" dirty="0"/>
              <a:t>Чл. 312.</a:t>
            </a:r>
            <a:r>
              <a:rPr lang="ru-RU" sz="2400" dirty="0"/>
              <a:t> (1) </a:t>
            </a:r>
            <a:r>
              <a:rPr lang="ru-RU" sz="2400" dirty="0" err="1"/>
              <a:t>Лекар</a:t>
            </a:r>
            <a:r>
              <a:rPr lang="ru-RU" sz="2400" dirty="0"/>
              <a:t>, </a:t>
            </a:r>
            <a:r>
              <a:rPr lang="ru-RU" sz="2400" dirty="0" err="1"/>
              <a:t>който</a:t>
            </a:r>
            <a:r>
              <a:rPr lang="ru-RU" sz="2400" dirty="0"/>
              <a:t> снабди </a:t>
            </a:r>
            <a:r>
              <a:rPr lang="ru-RU" sz="2400" dirty="0" err="1"/>
              <a:t>някого</a:t>
            </a:r>
            <a:r>
              <a:rPr lang="ru-RU" sz="2400" dirty="0"/>
              <a:t> с </a:t>
            </a:r>
            <a:r>
              <a:rPr lang="ru-RU" sz="2400" dirty="0" err="1"/>
              <a:t>лъжливо</a:t>
            </a:r>
            <a:r>
              <a:rPr lang="ru-RU" sz="2400" dirty="0"/>
              <a:t> </a:t>
            </a:r>
            <a:r>
              <a:rPr lang="ru-RU" sz="2400" dirty="0" err="1"/>
              <a:t>свидетелство</a:t>
            </a:r>
            <a:r>
              <a:rPr lang="ru-RU" sz="2400" dirty="0"/>
              <a:t> за </a:t>
            </a:r>
            <a:r>
              <a:rPr lang="ru-RU" sz="2400" dirty="0" err="1"/>
              <a:t>състоянието</a:t>
            </a:r>
            <a:r>
              <a:rPr lang="ru-RU" sz="2400" dirty="0"/>
              <a:t> на </a:t>
            </a:r>
            <a:r>
              <a:rPr lang="ru-RU" sz="2400" dirty="0" err="1"/>
              <a:t>здравето</a:t>
            </a:r>
            <a:r>
              <a:rPr lang="ru-RU" sz="2400" dirty="0"/>
              <a:t> </a:t>
            </a:r>
            <a:r>
              <a:rPr lang="ru-RU" sz="2400" dirty="0" err="1"/>
              <a:t>му</a:t>
            </a:r>
            <a:r>
              <a:rPr lang="ru-RU" sz="2400" dirty="0"/>
              <a:t>, </a:t>
            </a:r>
            <a:r>
              <a:rPr lang="ru-RU" sz="2400" dirty="0" err="1"/>
              <a:t>когато</a:t>
            </a:r>
            <a:r>
              <a:rPr lang="ru-RU" sz="2400" dirty="0"/>
              <a:t> не </a:t>
            </a:r>
            <a:r>
              <a:rPr lang="ru-RU" sz="2400" dirty="0" err="1"/>
              <a:t>действува</a:t>
            </a:r>
            <a:r>
              <a:rPr lang="ru-RU" sz="2400" dirty="0"/>
              <a:t> </a:t>
            </a:r>
            <a:r>
              <a:rPr lang="ru-RU" sz="2400" dirty="0" err="1"/>
              <a:t>като</a:t>
            </a:r>
            <a:r>
              <a:rPr lang="ru-RU" sz="2400" dirty="0"/>
              <a:t> </a:t>
            </a:r>
            <a:r>
              <a:rPr lang="ru-RU" sz="2400" dirty="0" err="1"/>
              <a:t>длъжностно</a:t>
            </a:r>
            <a:r>
              <a:rPr lang="ru-RU" sz="2400" dirty="0"/>
              <a:t> лице, се </a:t>
            </a:r>
            <a:r>
              <a:rPr lang="ru-RU" sz="2400" dirty="0" err="1"/>
              <a:t>наказва</a:t>
            </a:r>
            <a:r>
              <a:rPr lang="ru-RU" sz="2400" dirty="0"/>
              <a:t> с </a:t>
            </a:r>
            <a:r>
              <a:rPr lang="ru-RU" sz="2400" dirty="0" err="1"/>
              <a:t>лишаване</a:t>
            </a:r>
            <a:r>
              <a:rPr lang="ru-RU" sz="2400" dirty="0"/>
              <a:t> от свобода до две </a:t>
            </a:r>
            <a:r>
              <a:rPr lang="ru-RU" sz="2400" dirty="0" err="1"/>
              <a:t>години</a:t>
            </a:r>
            <a:r>
              <a:rPr lang="ru-RU" sz="2400" dirty="0"/>
              <a:t> или с пробация.</a:t>
            </a:r>
            <a:endParaRPr lang="ru-RU" sz="2400" dirty="0" smtClean="0"/>
          </a:p>
          <a:p>
            <a:pPr marL="0" indent="0">
              <a:buNone/>
            </a:pPr>
            <a:endParaRPr lang="ru-RU" altLang="zh-CN" sz="2400" b="1" dirty="0" smtClean="0">
              <a:solidFill>
                <a:srgbClr val="FF0000"/>
              </a:solidFill>
              <a:latin typeface="Arial Unicode MS" pitchFamily="34" charset="-122"/>
              <a:ea typeface="Arial Unicode MS" pitchFamily="34" charset="-122"/>
              <a:cs typeface="Arial Unicode MS" pitchFamily="34" charset="-122"/>
            </a:endParaRPr>
          </a:p>
          <a:p>
            <a:pPr marL="0" indent="0">
              <a:buNone/>
            </a:pPr>
            <a:endParaRPr lang="ru-RU" altLang="zh-CN" sz="2400" b="1" dirty="0" smtClean="0">
              <a:solidFill>
                <a:srgbClr val="FF0000"/>
              </a:solidFill>
              <a:latin typeface="Arial Unicode MS" pitchFamily="34" charset="-122"/>
              <a:ea typeface="Arial Unicode MS" pitchFamily="34" charset="-122"/>
              <a:cs typeface="Arial Unicode MS" pitchFamily="34" charset="-122"/>
            </a:endParaRPr>
          </a:p>
          <a:p>
            <a:pPr marL="0" indent="0">
              <a:buNone/>
            </a:pPr>
            <a:endParaRPr lang="ru-RU" altLang="zh-CN" sz="2000" b="1" dirty="0">
              <a:solidFill>
                <a:srgbClr val="FF00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72224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scene3d>
            <a:camera prst="perspectiveLeft"/>
            <a:lightRig rig="threePt" dir="t"/>
          </a:scene3d>
        </p:spPr>
        <p:txBody>
          <a:bodyPr>
            <a:normAutofit/>
          </a:bodyPr>
          <a:lstStyle/>
          <a:p>
            <a:r>
              <a:rPr lang="bg-BG" altLang="zh-CN" sz="2800"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за които следва да формираме цена</a:t>
            </a:r>
            <a:endParaRPr lang="zh-CN" altLang="en-US" sz="2800"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1268760"/>
            <a:ext cx="8229600" cy="5400600"/>
          </a:xfrm>
        </p:spPr>
        <p:style>
          <a:lnRef idx="0">
            <a:schemeClr val="accent5"/>
          </a:lnRef>
          <a:fillRef idx="3">
            <a:schemeClr val="accent5"/>
          </a:fillRef>
          <a:effectRef idx="3">
            <a:schemeClr val="accent5"/>
          </a:effectRef>
          <a:fontRef idx="minor">
            <a:schemeClr val="lt1"/>
          </a:fontRef>
        </p:style>
        <p:txBody>
          <a:bodyPr>
            <a:normAutofit/>
          </a:bodyPr>
          <a:lstStyle/>
          <a:p>
            <a:pPr marL="0" indent="0" algn="ctr">
              <a:buNone/>
            </a:pPr>
            <a:r>
              <a:rPr lang="ru-RU" altLang="zh-CN" sz="2800" b="1" dirty="0" smtClean="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Защо е важно да има платени услуги?</a:t>
            </a:r>
          </a:p>
          <a:p>
            <a:pPr>
              <a:buFontTx/>
              <a:buChar char="-"/>
            </a:pPr>
            <a:r>
              <a:rPr lang="ru-RU" altLang="zh-CN" sz="2000" dirty="0" smtClean="0">
                <a:solidFill>
                  <a:schemeClr val="bg1"/>
                </a:solidFill>
                <a:latin typeface="Arial Unicode MS" pitchFamily="34" charset="-122"/>
                <a:ea typeface="Arial Unicode MS" pitchFamily="34" charset="-122"/>
                <a:cs typeface="Arial Unicode MS" pitchFamily="34" charset="-122"/>
              </a:rPr>
              <a:t>ПИМП е хронично </a:t>
            </a:r>
            <a:r>
              <a:rPr lang="ru-RU" altLang="zh-CN" sz="2000" dirty="0" err="1" smtClean="0">
                <a:solidFill>
                  <a:schemeClr val="bg1"/>
                </a:solidFill>
                <a:latin typeface="Arial Unicode MS" pitchFamily="34" charset="-122"/>
                <a:ea typeface="Arial Unicode MS" pitchFamily="34" charset="-122"/>
                <a:cs typeface="Arial Unicode MS" pitchFamily="34" charset="-122"/>
              </a:rPr>
              <a:t>недофинансирана</a:t>
            </a:r>
            <a:r>
              <a:rPr lang="ru-RU" altLang="zh-CN" sz="2000" dirty="0" smtClean="0">
                <a:solidFill>
                  <a:schemeClr val="bg1"/>
                </a:solidFill>
                <a:latin typeface="Arial Unicode MS" pitchFamily="34" charset="-122"/>
                <a:ea typeface="Arial Unicode MS" pitchFamily="34" charset="-122"/>
                <a:cs typeface="Arial Unicode MS" pitchFamily="34" charset="-122"/>
              </a:rPr>
              <a:t>: средно 4 прегледа годишно се извършват за сметка на капитацията или за около 15 лева НЗОК закупува 4 прегледа от нас, като реално ни се плащат под 4 лева за преглед по повод остро състояние. Прегледите по повод остро състояние не се заплащат и са практически неограничени на брой. </a:t>
            </a:r>
          </a:p>
          <a:p>
            <a:pPr>
              <a:buFontTx/>
              <a:buChar char="-"/>
            </a:pPr>
            <a:r>
              <a:rPr lang="ru-RU" altLang="zh-CN" sz="2000" dirty="0" smtClean="0">
                <a:solidFill>
                  <a:schemeClr val="bg1"/>
                </a:solidFill>
                <a:latin typeface="Arial Unicode MS" pitchFamily="34" charset="-122"/>
                <a:ea typeface="Arial Unicode MS" pitchFamily="34" charset="-122"/>
                <a:cs typeface="Arial Unicode MS" pitchFamily="34" charset="-122"/>
              </a:rPr>
              <a:t>35 милиона прегледа се извършват в ПИМП годишно общо</a:t>
            </a:r>
          </a:p>
          <a:p>
            <a:pPr>
              <a:buFontTx/>
              <a:buChar char="-"/>
            </a:pPr>
            <a:r>
              <a:rPr lang="ru-RU" altLang="zh-CN" sz="2000" dirty="0" smtClean="0">
                <a:solidFill>
                  <a:schemeClr val="bg1"/>
                </a:solidFill>
                <a:latin typeface="Arial Unicode MS" pitchFamily="34" charset="-122"/>
                <a:ea typeface="Arial Unicode MS" pitchFamily="34" charset="-122"/>
                <a:cs typeface="Arial Unicode MS" pitchFamily="34" charset="-122"/>
              </a:rPr>
              <a:t>200 милиона бюджет за ПИМП 2017, или под </a:t>
            </a:r>
            <a:r>
              <a:rPr lang="ru-RU" altLang="zh-CN" sz="2000" b="1" dirty="0" smtClean="0">
                <a:solidFill>
                  <a:srgbClr val="FF0000"/>
                </a:solidFill>
                <a:latin typeface="Arial Unicode MS" pitchFamily="34" charset="-122"/>
                <a:ea typeface="Arial Unicode MS" pitchFamily="34" charset="-122"/>
                <a:cs typeface="Arial Unicode MS" pitchFamily="34" charset="-122"/>
              </a:rPr>
              <a:t>6 лева преглед</a:t>
            </a:r>
            <a:r>
              <a:rPr lang="ru-RU" altLang="zh-CN" sz="2000" dirty="0" smtClean="0">
                <a:solidFill>
                  <a:schemeClr val="bg1"/>
                </a:solidFill>
                <a:latin typeface="Arial Unicode MS" pitchFamily="34" charset="-122"/>
                <a:ea typeface="Arial Unicode MS" pitchFamily="34" charset="-122"/>
                <a:cs typeface="Arial Unicode MS" pitchFamily="34" charset="-122"/>
              </a:rPr>
              <a:t>.</a:t>
            </a:r>
          </a:p>
          <a:p>
            <a:pPr>
              <a:buFontTx/>
              <a:buChar char="-"/>
            </a:pPr>
            <a:r>
              <a:rPr lang="ru-RU" altLang="zh-CN" sz="2000" dirty="0" smtClean="0">
                <a:solidFill>
                  <a:schemeClr val="bg1"/>
                </a:solidFill>
                <a:latin typeface="Arial Unicode MS" pitchFamily="34" charset="-122"/>
                <a:ea typeface="Arial Unicode MS" pitchFamily="34" charset="-122"/>
                <a:cs typeface="Arial Unicode MS" pitchFamily="34" charset="-122"/>
              </a:rPr>
              <a:t>Едно </a:t>
            </a:r>
            <a:r>
              <a:rPr lang="ru-RU" altLang="zh-CN" sz="2000" dirty="0">
                <a:solidFill>
                  <a:schemeClr val="bg1"/>
                </a:solidFill>
                <a:latin typeface="Arial Unicode MS" pitchFamily="34" charset="-122"/>
                <a:ea typeface="Arial Unicode MS" pitchFamily="34" charset="-122"/>
                <a:cs typeface="Arial Unicode MS" pitchFamily="34" charset="-122"/>
              </a:rPr>
              <a:t>посещение при лекаря изчерпва средствата от капитационното заплащане на лицето за цялата година, ако приемем, под условие, че цената на рутинен преглед е </a:t>
            </a:r>
            <a:r>
              <a:rPr lang="ru-RU" altLang="zh-CN" sz="2000" dirty="0" smtClean="0">
                <a:solidFill>
                  <a:schemeClr val="bg1"/>
                </a:solidFill>
                <a:latin typeface="Arial Unicode MS" pitchFamily="34" charset="-122"/>
                <a:ea typeface="Arial Unicode MS" pitchFamily="34" charset="-122"/>
                <a:cs typeface="Arial Unicode MS" pitchFamily="34" charset="-122"/>
              </a:rPr>
              <a:t>посочената</a:t>
            </a:r>
            <a:r>
              <a:rPr lang="ru-RU" altLang="zh-CN" sz="2000" dirty="0">
                <a:solidFill>
                  <a:schemeClr val="bg1"/>
                </a:solidFill>
                <a:latin typeface="Arial Unicode MS" pitchFamily="34" charset="-122"/>
                <a:ea typeface="Arial Unicode MS" pitchFamily="34" charset="-122"/>
                <a:cs typeface="Arial Unicode MS" pitchFamily="34" charset="-122"/>
              </a:rPr>
              <a:t> </a:t>
            </a:r>
            <a:r>
              <a:rPr lang="ru-RU" altLang="zh-CN" sz="2000" dirty="0" smtClean="0">
                <a:solidFill>
                  <a:schemeClr val="bg1"/>
                </a:solidFill>
                <a:latin typeface="Arial Unicode MS" pitchFamily="34" charset="-122"/>
                <a:ea typeface="Arial Unicode MS" pitchFamily="34" charset="-122"/>
                <a:cs typeface="Arial Unicode MS" pitchFamily="34" charset="-122"/>
              </a:rPr>
              <a:t>от 15 лева. </a:t>
            </a:r>
            <a:r>
              <a:rPr lang="en-US" altLang="zh-CN" sz="2000" dirty="0" smtClean="0">
                <a:solidFill>
                  <a:schemeClr val="bg1"/>
                </a:solidFill>
                <a:latin typeface="Arial Unicode MS" pitchFamily="34" charset="-122"/>
                <a:ea typeface="Arial Unicode MS" pitchFamily="34" charset="-122"/>
                <a:cs typeface="Arial Unicode MS" pitchFamily="34" charset="-122"/>
              </a:rPr>
              <a:t>(</a:t>
            </a:r>
            <a:r>
              <a:rPr lang="bg-BG" altLang="zh-CN" sz="2000" dirty="0" smtClean="0">
                <a:solidFill>
                  <a:schemeClr val="bg1"/>
                </a:solidFill>
                <a:latin typeface="Arial Unicode MS" pitchFamily="34" charset="-122"/>
                <a:ea typeface="Arial Unicode MS" pitchFamily="34" charset="-122"/>
                <a:cs typeface="Arial Unicode MS" pitchFamily="34" charset="-122"/>
              </a:rPr>
              <a:t>липсва в момента остойностяване</a:t>
            </a:r>
            <a:r>
              <a:rPr lang="en-US" altLang="zh-CN" sz="2000" dirty="0" smtClean="0">
                <a:solidFill>
                  <a:schemeClr val="bg1"/>
                </a:solidFill>
                <a:latin typeface="Arial Unicode MS" pitchFamily="34" charset="-122"/>
                <a:ea typeface="Arial Unicode MS" pitchFamily="34" charset="-122"/>
                <a:cs typeface="Arial Unicode MS" pitchFamily="34" charset="-122"/>
              </a:rPr>
              <a:t>)</a:t>
            </a:r>
            <a:r>
              <a:rPr lang="bg-BG" altLang="zh-CN" sz="2000" dirty="0" smtClean="0">
                <a:solidFill>
                  <a:schemeClr val="bg1"/>
                </a:solidFill>
                <a:latin typeface="Arial Unicode MS" pitchFamily="34" charset="-122"/>
                <a:ea typeface="Arial Unicode MS" pitchFamily="34" charset="-122"/>
                <a:cs typeface="Arial Unicode MS" pitchFamily="34" charset="-122"/>
              </a:rPr>
              <a:t>.</a:t>
            </a: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a:buFontTx/>
              <a:buChar char="-"/>
            </a:pPr>
            <a:r>
              <a:rPr lang="ru-RU" altLang="zh-CN" sz="2000" dirty="0" smtClean="0">
                <a:solidFill>
                  <a:schemeClr val="bg1"/>
                </a:solidFill>
                <a:latin typeface="Arial Unicode MS" pitchFamily="34" charset="-122"/>
                <a:ea typeface="Arial Unicode MS" pitchFamily="34" charset="-122"/>
                <a:cs typeface="Arial Unicode MS" pitchFamily="34" charset="-122"/>
              </a:rPr>
              <a:t>Следователно капитацията следва да се утрои на база сегашните суми за достигане реална себестойност на услугата.</a:t>
            </a:r>
          </a:p>
          <a:p>
            <a:pPr marL="0" indent="0">
              <a:buNone/>
            </a:pPr>
            <a:endParaRPr lang="ru-RU" altLang="zh-CN"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32998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0"/>
            <a:ext cx="8507288" cy="685800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ru-RU" altLang="zh-CN" sz="2000" i="1" dirty="0">
                <a:solidFill>
                  <a:schemeClr val="bg1"/>
                </a:solidFill>
                <a:latin typeface="Arial Unicode MS" pitchFamily="34" charset="-122"/>
                <a:ea typeface="Arial Unicode MS" pitchFamily="34" charset="-122"/>
                <a:cs typeface="Arial Unicode MS" pitchFamily="34" charset="-122"/>
              </a:rPr>
              <a:t> </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Цената</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a:solidFill>
                  <a:schemeClr val="bg1"/>
                </a:solidFill>
                <a:latin typeface="Arial Unicode MS" pitchFamily="34" charset="-122"/>
                <a:ea typeface="Arial Unicode MS" pitchFamily="34" charset="-122"/>
                <a:cs typeface="Arial Unicode MS" pitchFamily="34" charset="-122"/>
              </a:rPr>
              <a:t>на природния газ ще нарасне с 30%. Със 17 до 37 процента ще нараснат и цените на парното и топлата вода. В София от </a:t>
            </a:r>
            <a:r>
              <a:rPr lang="ru-RU" altLang="zh-CN" sz="2000" i="1" dirty="0" smtClean="0">
                <a:solidFill>
                  <a:schemeClr val="bg1"/>
                </a:solidFill>
                <a:latin typeface="Arial Unicode MS" pitchFamily="34" charset="-122"/>
                <a:ea typeface="Arial Unicode MS" pitchFamily="34" charset="-122"/>
                <a:cs typeface="Arial Unicode MS" pitchFamily="34" charset="-122"/>
              </a:rPr>
              <a:t>1-ви </a:t>
            </a:r>
            <a:r>
              <a:rPr lang="ru-RU" altLang="zh-CN" sz="2000" i="1" dirty="0">
                <a:solidFill>
                  <a:schemeClr val="bg1"/>
                </a:solidFill>
                <a:latin typeface="Arial Unicode MS" pitchFamily="34" charset="-122"/>
                <a:ea typeface="Arial Unicode MS" pitchFamily="34" charset="-122"/>
                <a:cs typeface="Arial Unicode MS" pitchFamily="34" charset="-122"/>
              </a:rPr>
              <a:t>април нараства и цената на студената вода с 18%. Повишаването на тези цени ще доведе до поскъпване и на други хранителни и нехранителни стоки. </a:t>
            </a:r>
            <a:endParaRPr lang="ru-RU" altLang="zh-CN" sz="2000" i="1" dirty="0" smtClean="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i="1" dirty="0" smtClean="0">
                <a:solidFill>
                  <a:schemeClr val="bg1"/>
                </a:solidFill>
                <a:latin typeface="Arial Unicode MS" pitchFamily="34" charset="-122"/>
                <a:ea typeface="Arial Unicode MS" pitchFamily="34" charset="-122"/>
                <a:cs typeface="Arial Unicode MS" pitchFamily="34" charset="-122"/>
              </a:rPr>
              <a:t>Цените </a:t>
            </a:r>
            <a:r>
              <a:rPr lang="ru-RU" altLang="zh-CN" sz="2000" i="1" dirty="0">
                <a:solidFill>
                  <a:schemeClr val="bg1"/>
                </a:solidFill>
                <a:latin typeface="Arial Unicode MS" pitchFamily="34" charset="-122"/>
                <a:ea typeface="Arial Unicode MS" pitchFamily="34" charset="-122"/>
                <a:cs typeface="Arial Unicode MS" pitchFamily="34" charset="-122"/>
              </a:rPr>
              <a:t>на медицинската помощ, обаче остават същите.</a:t>
            </a:r>
          </a:p>
          <a:p>
            <a:r>
              <a:rPr lang="ru-RU" altLang="zh-CN" sz="2000" i="1" dirty="0">
                <a:solidFill>
                  <a:schemeClr val="bg1"/>
                </a:solidFill>
                <a:latin typeface="Arial Unicode MS" pitchFamily="34" charset="-122"/>
                <a:ea typeface="Arial Unicode MS" pitchFamily="34" charset="-122"/>
                <a:cs typeface="Arial Unicode MS" pitchFamily="34" charset="-122"/>
              </a:rPr>
              <a:t>Производителите и доставчиците на различни стоки могат да реагират на повишението с покачване на цените. Какво, обаче може да направи едно лечебно заведение? </a:t>
            </a:r>
          </a:p>
          <a:p>
            <a:r>
              <a:rPr lang="ru-RU" altLang="zh-CN" sz="2000" i="1" dirty="0">
                <a:solidFill>
                  <a:schemeClr val="bg1"/>
                </a:solidFill>
                <a:latin typeface="Arial Unicode MS" pitchFamily="34" charset="-122"/>
                <a:ea typeface="Arial Unicode MS" pitchFamily="34" charset="-122"/>
                <a:cs typeface="Arial Unicode MS" pitchFamily="34" charset="-122"/>
              </a:rPr>
              <a:t>Как да реагира един общопрактикуващ </a:t>
            </a:r>
            <a:r>
              <a:rPr lang="ru-RU" altLang="zh-CN" sz="2000" i="1" dirty="0" smtClean="0">
                <a:solidFill>
                  <a:schemeClr val="bg1"/>
                </a:solidFill>
                <a:latin typeface="Arial Unicode MS" pitchFamily="34" charset="-122"/>
                <a:ea typeface="Arial Unicode MS" pitchFamily="34" charset="-122"/>
                <a:cs typeface="Arial Unicode MS" pitchFamily="34" charset="-122"/>
              </a:rPr>
              <a:t>лекар, </a:t>
            </a:r>
            <a:r>
              <a:rPr lang="ru-RU" altLang="zh-CN" sz="2000" i="1" dirty="0">
                <a:solidFill>
                  <a:schemeClr val="bg1"/>
                </a:solidFill>
                <a:latin typeface="Arial Unicode MS" pitchFamily="34" charset="-122"/>
                <a:ea typeface="Arial Unicode MS" pitchFamily="34" charset="-122"/>
                <a:cs typeface="Arial Unicode MS" pitchFamily="34" charset="-122"/>
              </a:rPr>
              <a:t>който има индивидуална практика? Цената </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a:solidFill>
                  <a:schemeClr val="bg1"/>
                </a:solidFill>
                <a:latin typeface="Arial Unicode MS" pitchFamily="34" charset="-122"/>
                <a:ea typeface="Arial Unicode MS" pitchFamily="34" charset="-122"/>
                <a:cs typeface="Arial Unicode MS" pitchFamily="34" charset="-122"/>
              </a:rPr>
              <a:t>е фиксирана в </a:t>
            </a:r>
            <a:r>
              <a:rPr lang="ru-RU" altLang="zh-CN" sz="2000" i="1" dirty="0" smtClean="0">
                <a:solidFill>
                  <a:schemeClr val="bg1"/>
                </a:solidFill>
                <a:latin typeface="Arial Unicode MS" pitchFamily="34" charset="-122"/>
                <a:ea typeface="Arial Unicode MS" pitchFamily="34" charset="-122"/>
                <a:cs typeface="Arial Unicode MS" pitchFamily="34" charset="-122"/>
              </a:rPr>
              <a:t>ЗБНЗОК . </a:t>
            </a:r>
            <a:r>
              <a:rPr lang="ru-RU" altLang="zh-CN" sz="2000" i="1" dirty="0">
                <a:solidFill>
                  <a:schemeClr val="bg1"/>
                </a:solidFill>
                <a:latin typeface="Arial Unicode MS" pitchFamily="34" charset="-122"/>
                <a:ea typeface="Arial Unicode MS" pitchFamily="34" charset="-122"/>
                <a:cs typeface="Arial Unicode MS" pitchFamily="34" charset="-122"/>
              </a:rPr>
              <a:t>Потребителската такса е фиксирана с Постановление на Министерския съвет, да не говорим, </a:t>
            </a:r>
            <a:r>
              <a:rPr lang="ru-RU" altLang="zh-CN" sz="2000" i="1" dirty="0" smtClean="0">
                <a:solidFill>
                  <a:schemeClr val="bg1"/>
                </a:solidFill>
                <a:latin typeface="Arial Unicode MS" pitchFamily="34" charset="-122"/>
                <a:ea typeface="Arial Unicode MS" pitchFamily="34" charset="-122"/>
                <a:cs typeface="Arial Unicode MS" pitchFamily="34" charset="-122"/>
              </a:rPr>
              <a:t>че много пациенти </a:t>
            </a:r>
            <a:r>
              <a:rPr lang="ru-RU" altLang="zh-CN" sz="2000" i="1" dirty="0">
                <a:solidFill>
                  <a:schemeClr val="bg1"/>
                </a:solidFill>
                <a:latin typeface="Arial Unicode MS" pitchFamily="34" charset="-122"/>
                <a:ea typeface="Arial Unicode MS" pitchFamily="34" charset="-122"/>
                <a:cs typeface="Arial Unicode MS" pitchFamily="34" charset="-122"/>
              </a:rPr>
              <a:t>са освободени от нея. </a:t>
            </a:r>
          </a:p>
          <a:p>
            <a:r>
              <a:rPr lang="ru-RU" altLang="zh-CN" sz="2000" i="1" dirty="0">
                <a:solidFill>
                  <a:schemeClr val="bg1"/>
                </a:solidFill>
                <a:latin typeface="Arial Unicode MS" pitchFamily="34" charset="-122"/>
                <a:ea typeface="Arial Unicode MS" pitchFamily="34" charset="-122"/>
                <a:cs typeface="Arial Unicode MS" pitchFamily="34" charset="-122"/>
              </a:rPr>
              <a:t>В същото време, заради нарасналите цени, разходите за обслужването на </a:t>
            </a:r>
            <a:r>
              <a:rPr lang="ru-RU" altLang="zh-CN" sz="2000" i="1" dirty="0" err="1">
                <a:solidFill>
                  <a:schemeClr val="bg1"/>
                </a:solidFill>
                <a:latin typeface="Arial Unicode MS" pitchFamily="34" charset="-122"/>
                <a:ea typeface="Arial Unicode MS" pitchFamily="34" charset="-122"/>
                <a:cs typeface="Arial Unicode MS" pitchFamily="34" charset="-122"/>
              </a:rPr>
              <a:t>амбулаторията</a:t>
            </a:r>
            <a:r>
              <a:rPr lang="ru-RU" altLang="zh-CN" sz="2000" i="1" dirty="0">
                <a:solidFill>
                  <a:schemeClr val="bg1"/>
                </a:solidFill>
                <a:latin typeface="Arial Unicode MS" pitchFamily="34" charset="-122"/>
                <a:ea typeface="Arial Unicode MS" pitchFamily="34" charset="-122"/>
                <a:cs typeface="Arial Unicode MS" pitchFamily="34" charset="-122"/>
              </a:rPr>
              <a:t> </a:t>
            </a:r>
            <a:r>
              <a:rPr lang="ru-RU" altLang="zh-CN" sz="2000" i="1" dirty="0" smtClean="0">
                <a:solidFill>
                  <a:schemeClr val="bg1"/>
                </a:solidFill>
                <a:latin typeface="Arial Unicode MS" pitchFamily="34" charset="-122"/>
                <a:ea typeface="Arial Unicode MS" pitchFamily="34" charset="-122"/>
                <a:cs typeface="Arial Unicode MS" pitchFamily="34" charset="-122"/>
              </a:rPr>
              <a:t>и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осигуровките</a:t>
            </a:r>
            <a:r>
              <a:rPr lang="ru-RU" altLang="zh-CN" sz="2000" i="1" dirty="0" smtClean="0">
                <a:solidFill>
                  <a:schemeClr val="bg1"/>
                </a:solidFill>
                <a:latin typeface="Arial Unicode MS" pitchFamily="34" charset="-122"/>
                <a:ea typeface="Arial Unicode MS" pitchFamily="34" charset="-122"/>
                <a:cs typeface="Arial Unicode MS" pitchFamily="34" charset="-122"/>
              </a:rPr>
              <a:t> ни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са</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a:solidFill>
                  <a:schemeClr val="bg1"/>
                </a:solidFill>
                <a:latin typeface="Arial Unicode MS" pitchFamily="34" charset="-122"/>
                <a:ea typeface="Arial Unicode MS" pitchFamily="34" charset="-122"/>
                <a:cs typeface="Arial Unicode MS" pitchFamily="34" charset="-122"/>
              </a:rPr>
              <a:t>се повишили. </a:t>
            </a:r>
            <a:r>
              <a:rPr lang="ru-RU" altLang="zh-CN" sz="2000" i="1" dirty="0" smtClean="0">
                <a:solidFill>
                  <a:schemeClr val="bg1"/>
                </a:solidFill>
                <a:latin typeface="Arial Unicode MS" pitchFamily="34" charset="-122"/>
                <a:ea typeface="Arial Unicode MS" pitchFamily="34" charset="-122"/>
                <a:cs typeface="Arial Unicode MS" pitchFamily="34" charset="-122"/>
              </a:rPr>
              <a:t> При всяко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забавяне</a:t>
            </a:r>
            <a:r>
              <a:rPr lang="ru-RU" altLang="zh-CN" sz="2000" i="1" dirty="0" smtClean="0">
                <a:solidFill>
                  <a:schemeClr val="bg1"/>
                </a:solidFill>
                <a:latin typeface="Arial Unicode MS" pitchFamily="34" charset="-122"/>
                <a:ea typeface="Arial Unicode MS" pitchFamily="34" charset="-122"/>
                <a:cs typeface="Arial Unicode MS" pitchFamily="34" charset="-122"/>
              </a:rPr>
              <a:t> на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плащане</a:t>
            </a:r>
            <a:r>
              <a:rPr lang="ru-RU" altLang="zh-CN" sz="2000" i="1" dirty="0" smtClean="0">
                <a:solidFill>
                  <a:schemeClr val="bg1"/>
                </a:solidFill>
                <a:latin typeface="Arial Unicode MS" pitchFamily="34" charset="-122"/>
                <a:ea typeface="Arial Unicode MS" pitchFamily="34" charset="-122"/>
                <a:cs typeface="Arial Unicode MS" pitchFamily="34" charset="-122"/>
              </a:rPr>
              <a:t> на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осигуровки</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следва</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блокиране</a:t>
            </a:r>
            <a:r>
              <a:rPr lang="ru-RU" altLang="zh-CN" sz="2000" i="1" dirty="0" smtClean="0">
                <a:solidFill>
                  <a:schemeClr val="bg1"/>
                </a:solidFill>
                <a:latin typeface="Arial Unicode MS" pitchFamily="34" charset="-122"/>
                <a:ea typeface="Arial Unicode MS" pitchFamily="34" charset="-122"/>
                <a:cs typeface="Arial Unicode MS" pitchFamily="34" charset="-122"/>
              </a:rPr>
              <a:t> на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преводите</a:t>
            </a:r>
            <a:r>
              <a:rPr lang="ru-RU" altLang="zh-CN" sz="2000" i="1" dirty="0" smtClean="0">
                <a:solidFill>
                  <a:schemeClr val="bg1"/>
                </a:solidFill>
                <a:latin typeface="Arial Unicode MS" pitchFamily="34" charset="-122"/>
                <a:ea typeface="Arial Unicode MS" pitchFamily="34" charset="-122"/>
                <a:cs typeface="Arial Unicode MS" pitchFamily="34" charset="-122"/>
              </a:rPr>
              <a:t> но от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касата</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Единствената</a:t>
            </a:r>
            <a:r>
              <a:rPr lang="ru-RU" altLang="zh-CN" sz="2000" i="1" dirty="0" smtClean="0">
                <a:solidFill>
                  <a:schemeClr val="bg1"/>
                </a:solidFill>
                <a:latin typeface="Arial Unicode MS" pitchFamily="34" charset="-122"/>
                <a:ea typeface="Arial Unicode MS" pitchFamily="34" charset="-122"/>
                <a:cs typeface="Arial Unicode MS" pitchFamily="34" charset="-122"/>
              </a:rPr>
              <a:t> </a:t>
            </a:r>
            <a:r>
              <a:rPr lang="ru-RU" altLang="zh-CN" sz="2000" i="1" dirty="0">
                <a:solidFill>
                  <a:schemeClr val="bg1"/>
                </a:solidFill>
                <a:latin typeface="Arial Unicode MS" pitchFamily="34" charset="-122"/>
                <a:ea typeface="Arial Unicode MS" pitchFamily="34" charset="-122"/>
                <a:cs typeface="Arial Unicode MS" pitchFamily="34" charset="-122"/>
              </a:rPr>
              <a:t>възможност да посрещнат тези нараснали разходи е да намалят собствените си </a:t>
            </a:r>
            <a:r>
              <a:rPr lang="ru-RU" altLang="zh-CN" sz="2000" i="1" dirty="0" smtClean="0">
                <a:solidFill>
                  <a:schemeClr val="bg1"/>
                </a:solidFill>
                <a:latin typeface="Arial Unicode MS" pitchFamily="34" charset="-122"/>
                <a:ea typeface="Arial Unicode MS" pitchFamily="34" charset="-122"/>
                <a:cs typeface="Arial Unicode MS" pitchFamily="34" charset="-122"/>
              </a:rPr>
              <a:t>доходи</a:t>
            </a:r>
            <a:r>
              <a:rPr lang="ru-RU" altLang="zh-CN" sz="2000" i="1" dirty="0">
                <a:solidFill>
                  <a:schemeClr val="bg1"/>
                </a:solidFill>
                <a:latin typeface="Arial Unicode MS" pitchFamily="34" charset="-122"/>
                <a:ea typeface="Arial Unicode MS" pitchFamily="34" charset="-122"/>
                <a:cs typeface="Arial Unicode MS" pitchFamily="34" charset="-122"/>
              </a:rPr>
              <a:t> </a:t>
            </a:r>
            <a:r>
              <a:rPr lang="ru-RU" altLang="zh-CN" sz="2000" i="1" dirty="0" smtClean="0">
                <a:solidFill>
                  <a:schemeClr val="bg1"/>
                </a:solidFill>
                <a:latin typeface="Arial Unicode MS" pitchFamily="34" charset="-122"/>
                <a:ea typeface="Arial Unicode MS" pitchFamily="34" charset="-122"/>
                <a:cs typeface="Arial Unicode MS" pitchFamily="34" charset="-122"/>
              </a:rPr>
              <a:t>или да се </a:t>
            </a:r>
            <a:r>
              <a:rPr lang="ru-RU" altLang="zh-CN" sz="2000" i="1" dirty="0" err="1" smtClean="0">
                <a:solidFill>
                  <a:schemeClr val="bg1"/>
                </a:solidFill>
                <a:latin typeface="Arial Unicode MS" pitchFamily="34" charset="-122"/>
                <a:ea typeface="Arial Unicode MS" pitchFamily="34" charset="-122"/>
                <a:cs typeface="Arial Unicode MS" pitchFamily="34" charset="-122"/>
              </a:rPr>
              <a:t>търсят</a:t>
            </a:r>
            <a:r>
              <a:rPr lang="ru-RU" altLang="zh-CN" sz="2000" i="1" dirty="0" smtClean="0">
                <a:solidFill>
                  <a:schemeClr val="bg1"/>
                </a:solidFill>
                <a:latin typeface="Arial Unicode MS" pitchFamily="34" charset="-122"/>
                <a:ea typeface="Arial Unicode MS" pitchFamily="34" charset="-122"/>
                <a:cs typeface="Arial Unicode MS" pitchFamily="34" charset="-122"/>
              </a:rPr>
              <a:t> алтернативни законни източници на приходи .</a:t>
            </a:r>
            <a:endParaRPr lang="zh-CN" altLang="en-US" sz="2000" i="1"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41354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6632"/>
            <a:ext cx="8229600" cy="6741368"/>
          </a:xfrm>
        </p:spPr>
        <p:txBody>
          <a:bodyPr>
            <a:normAutofit lnSpcReduction="10000"/>
          </a:bodyPr>
          <a:lstStyle/>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НСОПЛБ предложи  </a:t>
            </a:r>
            <a:r>
              <a:rPr lang="ru-RU" altLang="zh-CN" sz="2000" dirty="0">
                <a:solidFill>
                  <a:schemeClr val="bg1"/>
                </a:solidFill>
                <a:latin typeface="Arial Unicode MS" pitchFamily="34" charset="-122"/>
                <a:ea typeface="Arial Unicode MS" pitchFamily="34" charset="-122"/>
                <a:cs typeface="Arial Unicode MS" pitchFamily="34" charset="-122"/>
              </a:rPr>
              <a:t>бюджетът за ПИМП за 2016 г. да бъде в размер на 225 млн. лв., което е 8% от ЗОП на НЗОК според Закона за бюджета на НЗОК за 2016г. Предложението </a:t>
            </a:r>
            <a:r>
              <a:rPr lang="ru-RU" altLang="zh-CN" sz="2000" dirty="0" smtClean="0">
                <a:solidFill>
                  <a:schemeClr val="bg1"/>
                </a:solidFill>
                <a:latin typeface="Arial Unicode MS" pitchFamily="34" charset="-122"/>
                <a:ea typeface="Arial Unicode MS" pitchFamily="34" charset="-122"/>
                <a:cs typeface="Arial Unicode MS" pitchFamily="34" charset="-122"/>
              </a:rPr>
              <a:t>бе </a:t>
            </a:r>
            <a:r>
              <a:rPr lang="ru-RU" altLang="zh-CN" sz="2000" dirty="0">
                <a:solidFill>
                  <a:schemeClr val="bg1"/>
                </a:solidFill>
                <a:latin typeface="Arial Unicode MS" pitchFamily="34" charset="-122"/>
                <a:ea typeface="Arial Unicode MS" pitchFamily="34" charset="-122"/>
                <a:cs typeface="Arial Unicode MS" pitchFamily="34" charset="-122"/>
              </a:rPr>
              <a:t>съобразено с препоръките на Световната банка и </a:t>
            </a:r>
            <a:r>
              <a:rPr lang="ru-RU" altLang="zh-CN" sz="2000" dirty="0" smtClean="0">
                <a:solidFill>
                  <a:schemeClr val="bg1"/>
                </a:solidFill>
                <a:latin typeface="Arial Unicode MS" pitchFamily="34" charset="-122"/>
                <a:ea typeface="Arial Unicode MS" pitchFamily="34" charset="-122"/>
                <a:cs typeface="Arial Unicode MS" pitchFamily="34" charset="-122"/>
              </a:rPr>
              <a:t>Национална Здравна Стратегия </a:t>
            </a:r>
            <a:r>
              <a:rPr lang="ru-RU" altLang="zh-CN" sz="2000" dirty="0">
                <a:solidFill>
                  <a:schemeClr val="bg1"/>
                </a:solidFill>
                <a:latin typeface="Arial Unicode MS" pitchFamily="34" charset="-122"/>
                <a:ea typeface="Arial Unicode MS" pitchFamily="34" charset="-122"/>
                <a:cs typeface="Arial Unicode MS" pitchFamily="34" charset="-122"/>
              </a:rPr>
              <a:t>за увеличение на средствата за ПИМП до </a:t>
            </a:r>
            <a:r>
              <a:rPr lang="ru-RU" altLang="zh-CN" sz="2000" dirty="0" smtClean="0">
                <a:solidFill>
                  <a:schemeClr val="bg1"/>
                </a:solidFill>
                <a:latin typeface="Arial Unicode MS" pitchFamily="34" charset="-122"/>
                <a:ea typeface="Arial Unicode MS" pitchFamily="34" charset="-122"/>
                <a:cs typeface="Arial Unicode MS" pitchFamily="34" charset="-122"/>
              </a:rPr>
              <a:t>2020. </a:t>
            </a: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През </a:t>
            </a:r>
            <a:r>
              <a:rPr lang="ru-RU" altLang="zh-CN" sz="2000" dirty="0">
                <a:solidFill>
                  <a:schemeClr val="bg1"/>
                </a:solidFill>
                <a:latin typeface="Arial Unicode MS" pitchFamily="34" charset="-122"/>
                <a:ea typeface="Arial Unicode MS" pitchFamily="34" charset="-122"/>
                <a:cs typeface="Arial Unicode MS" pitchFamily="34" charset="-122"/>
              </a:rPr>
              <a:t>последните пет години се налага </a:t>
            </a:r>
            <a:r>
              <a:rPr lang="ru-RU" altLang="zh-CN" sz="2000" dirty="0" smtClean="0">
                <a:solidFill>
                  <a:schemeClr val="bg1"/>
                </a:solidFill>
                <a:latin typeface="Arial Unicode MS" pitchFamily="34" charset="-122"/>
                <a:ea typeface="Arial Unicode MS" pitchFamily="34" charset="-122"/>
                <a:cs typeface="Arial Unicode MS" pitchFamily="34" charset="-122"/>
              </a:rPr>
              <a:t> обратната  </a:t>
            </a:r>
            <a:r>
              <a:rPr lang="ru-RU" altLang="zh-CN" sz="2000" dirty="0">
                <a:solidFill>
                  <a:schemeClr val="bg1"/>
                </a:solidFill>
                <a:latin typeface="Arial Unicode MS" pitchFamily="34" charset="-122"/>
                <a:ea typeface="Arial Unicode MS" pitchFamily="34" charset="-122"/>
                <a:cs typeface="Arial Unicode MS" pitchFamily="34" charset="-122"/>
              </a:rPr>
              <a:t>тенденция, която се изразява в намаляване на бюджета за ПИМП като процент от ЗОП на </a:t>
            </a:r>
            <a:r>
              <a:rPr lang="ru-RU" altLang="zh-CN" sz="2000" dirty="0" smtClean="0">
                <a:solidFill>
                  <a:schemeClr val="bg1"/>
                </a:solidFill>
                <a:latin typeface="Arial Unicode MS" pitchFamily="34" charset="-122"/>
                <a:ea typeface="Arial Unicode MS" pitchFamily="34" charset="-122"/>
                <a:cs typeface="Arial Unicode MS" pitchFamily="34" charset="-122"/>
              </a:rPr>
              <a:t>НЗОК:</a:t>
            </a:r>
            <a:endParaRPr lang="ru-RU" altLang="zh-CN" sz="2000" dirty="0">
              <a:solidFill>
                <a:schemeClr val="bg1"/>
              </a:solidFill>
              <a:latin typeface="Arial Unicode MS" pitchFamily="34" charset="-122"/>
              <a:ea typeface="Arial Unicode MS" pitchFamily="34" charset="-122"/>
              <a:cs typeface="Arial Unicode MS" pitchFamily="34" charset="-122"/>
            </a:endParaRPr>
          </a:p>
          <a:p>
            <a:pPr marL="0" indent="0">
              <a:buNone/>
            </a:pP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endParaRPr lang="ru-RU" altLang="zh-CN" sz="2000" dirty="0">
              <a:solidFill>
                <a:schemeClr val="bg1"/>
              </a:solidFill>
              <a:latin typeface="Arial Unicode MS" pitchFamily="34" charset="-122"/>
              <a:ea typeface="Arial Unicode MS" pitchFamily="34" charset="-122"/>
              <a:cs typeface="Arial Unicode MS" pitchFamily="34" charset="-122"/>
            </a:endParaRPr>
          </a:p>
          <a:p>
            <a:pPr marL="0" indent="0">
              <a:buNone/>
            </a:pP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endParaRPr lang="ru-RU" altLang="zh-CN" sz="2000" dirty="0">
              <a:solidFill>
                <a:schemeClr val="bg1"/>
              </a:solidFill>
              <a:latin typeface="Arial Unicode MS" pitchFamily="34" charset="-122"/>
              <a:ea typeface="Arial Unicode MS" pitchFamily="34" charset="-122"/>
              <a:cs typeface="Arial Unicode MS" pitchFamily="34" charset="-122"/>
            </a:endParaRPr>
          </a:p>
          <a:p>
            <a:pPr marL="0" indent="0">
              <a:buNone/>
            </a:pP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endParaRPr lang="ru-RU" altLang="zh-CN" sz="2000" dirty="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            </a:t>
            </a:r>
          </a:p>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 </a:t>
            </a:r>
            <a:r>
              <a:rPr lang="ru-RU" altLang="zh-CN" sz="2000" dirty="0" smtClean="0">
                <a:solidFill>
                  <a:schemeClr val="bg1"/>
                </a:solidFill>
                <a:latin typeface="Arial Unicode MS" pitchFamily="34" charset="-122"/>
                <a:ea typeface="Arial Unicode MS" pitchFamily="34" charset="-122"/>
                <a:cs typeface="Arial Unicode MS" pitchFamily="34" charset="-122"/>
              </a:rPr>
              <a:t>                   бюджет </a:t>
            </a:r>
            <a:r>
              <a:rPr lang="ru-RU" altLang="zh-CN" sz="2000" dirty="0">
                <a:solidFill>
                  <a:schemeClr val="bg1"/>
                </a:solidFill>
                <a:latin typeface="Arial Unicode MS" pitchFamily="34" charset="-122"/>
                <a:ea typeface="Arial Unicode MS" pitchFamily="34" charset="-122"/>
                <a:cs typeface="Arial Unicode MS" pitchFamily="34" charset="-122"/>
              </a:rPr>
              <a:t>на </a:t>
            </a:r>
            <a:r>
              <a:rPr lang="ru-RU" altLang="zh-CN" sz="2000" dirty="0" smtClean="0">
                <a:solidFill>
                  <a:schemeClr val="bg1"/>
                </a:solidFill>
                <a:latin typeface="Arial Unicode MS" pitchFamily="34" charset="-122"/>
                <a:ea typeface="Arial Unicode MS" pitchFamily="34" charset="-122"/>
                <a:cs typeface="Arial Unicode MS" pitchFamily="34" charset="-122"/>
              </a:rPr>
              <a:t>НЗОК 2017г. - 3 </a:t>
            </a:r>
            <a:r>
              <a:rPr lang="ru-RU" altLang="zh-CN" sz="2000" dirty="0">
                <a:solidFill>
                  <a:schemeClr val="bg1"/>
                </a:solidFill>
                <a:latin typeface="Arial Unicode MS" pitchFamily="34" charset="-122"/>
                <a:ea typeface="Arial Unicode MS" pitchFamily="34" charset="-122"/>
                <a:cs typeface="Arial Unicode MS" pitchFamily="34" charset="-122"/>
              </a:rPr>
              <a:t>452 </a:t>
            </a:r>
            <a:r>
              <a:rPr lang="ru-RU" altLang="zh-CN" sz="2000" dirty="0" smtClean="0">
                <a:solidFill>
                  <a:schemeClr val="bg1"/>
                </a:solidFill>
                <a:latin typeface="Arial Unicode MS" pitchFamily="34" charset="-122"/>
                <a:ea typeface="Arial Unicode MS" pitchFamily="34" charset="-122"/>
                <a:cs typeface="Arial Unicode MS" pitchFamily="34" charset="-122"/>
              </a:rPr>
              <a:t>816 лв.</a:t>
            </a:r>
          </a:p>
          <a:p>
            <a:pPr marL="0" indent="0">
              <a:buNone/>
            </a:pPr>
            <a:endParaRPr lang="ru-RU" altLang="zh-CN" sz="900" dirty="0" smtClean="0">
              <a:solidFill>
                <a:schemeClr val="bg1"/>
              </a:solidFill>
              <a:latin typeface="Arial Unicode MS" pitchFamily="34" charset="-122"/>
              <a:ea typeface="Arial Unicode MS" pitchFamily="34" charset="-122"/>
              <a:cs typeface="Arial Unicode MS" pitchFamily="34" charset="-122"/>
            </a:endParaRPr>
          </a:p>
          <a:p>
            <a:pPr marL="0" indent="0" algn="ctr">
              <a:buNone/>
            </a:pPr>
            <a:r>
              <a:rPr lang="ru-RU" altLang="zh-CN" sz="2400" b="1" dirty="0" smtClean="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За 2017г. ПИМП е с бюджет 200 милиона лева </a:t>
            </a:r>
          </a:p>
          <a:p>
            <a:pPr marL="0" indent="0" algn="ctr">
              <a:buNone/>
            </a:pPr>
            <a:r>
              <a:rPr lang="ru-RU" altLang="zh-CN" sz="2400" b="1" dirty="0" smtClean="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или 5.8 % от ЗОП!  Или  тренд -24%  за 5 години</a:t>
            </a:r>
            <a:endParaRPr lang="zh-CN" altLang="en-US" sz="24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graphicFrame>
        <p:nvGraphicFramePr>
          <p:cNvPr id="4" name="Table 3"/>
          <p:cNvGraphicFramePr>
            <a:graphicFrameLocks noGrp="1"/>
          </p:cNvGraphicFramePr>
          <p:nvPr>
            <p:extLst>
              <p:ext uri="{D42A27DB-BD31-4B8C-83A1-F6EECF244321}">
                <p14:modId xmlns:p14="http://schemas.microsoft.com/office/powerpoint/2010/main" val="1468726493"/>
              </p:ext>
            </p:extLst>
          </p:nvPr>
        </p:nvGraphicFramePr>
        <p:xfrm>
          <a:off x="1602105" y="2636912"/>
          <a:ext cx="5939790" cy="2232246"/>
        </p:xfrm>
        <a:graphic>
          <a:graphicData uri="http://schemas.openxmlformats.org/drawingml/2006/table">
            <a:tbl>
              <a:tblPr firstRow="1" firstCol="1" bandRow="1">
                <a:tableStyleId>{5C22544A-7EE6-4342-B048-85BDC9FD1C3A}</a:tableStyleId>
              </a:tblPr>
              <a:tblGrid>
                <a:gridCol w="2897887"/>
                <a:gridCol w="3041903"/>
              </a:tblGrid>
              <a:tr h="385828">
                <a:tc>
                  <a:txBody>
                    <a:bodyPr/>
                    <a:lstStyle/>
                    <a:p>
                      <a:pPr algn="just">
                        <a:lnSpc>
                          <a:spcPct val="115000"/>
                        </a:lnSpc>
                        <a:spcAft>
                          <a:spcPts val="1000"/>
                        </a:spcAft>
                      </a:pPr>
                      <a:r>
                        <a:rPr lang="bg-BG"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bg-BG" sz="1200" dirty="0">
                          <a:effectLst/>
                        </a:rPr>
                        <a:t>Бюджет ПИМП- % от ЗОП на НЗОК</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828">
                <a:tc>
                  <a:txBody>
                    <a:bodyPr/>
                    <a:lstStyle/>
                    <a:p>
                      <a:pPr algn="just">
                        <a:lnSpc>
                          <a:spcPct val="115000"/>
                        </a:lnSpc>
                        <a:spcAft>
                          <a:spcPts val="1000"/>
                        </a:spcAft>
                      </a:pPr>
                      <a:r>
                        <a:rPr lang="bg-BG" sz="1200" dirty="0">
                          <a:effectLst/>
                        </a:rPr>
                        <a:t>2012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bg-BG" sz="1200" dirty="0">
                          <a:effectLst/>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3106">
                <a:tc>
                  <a:txBody>
                    <a:bodyPr/>
                    <a:lstStyle/>
                    <a:p>
                      <a:pPr algn="just">
                        <a:lnSpc>
                          <a:spcPct val="115000"/>
                        </a:lnSpc>
                        <a:spcAft>
                          <a:spcPts val="1000"/>
                        </a:spcAft>
                      </a:pPr>
                      <a:r>
                        <a:rPr lang="bg-BG" sz="12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bg-BG" sz="1200" dirty="0">
                          <a:effectLst/>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828">
                <a:tc>
                  <a:txBody>
                    <a:bodyPr/>
                    <a:lstStyle/>
                    <a:p>
                      <a:pPr algn="just">
                        <a:lnSpc>
                          <a:spcPct val="115000"/>
                        </a:lnSpc>
                        <a:spcAft>
                          <a:spcPts val="1000"/>
                        </a:spcAft>
                      </a:pPr>
                      <a:r>
                        <a:rPr lang="bg-BG" sz="1200" dirty="0">
                          <a:effectLst/>
                        </a:rPr>
                        <a:t>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bg-BG" sz="1200" dirty="0">
                          <a:effectLst/>
                        </a:rPr>
                        <a:t>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828">
                <a:tc>
                  <a:txBody>
                    <a:bodyPr/>
                    <a:lstStyle/>
                    <a:p>
                      <a:pPr algn="just">
                        <a:lnSpc>
                          <a:spcPct val="115000"/>
                        </a:lnSpc>
                        <a:spcAft>
                          <a:spcPts val="1000"/>
                        </a:spcAft>
                      </a:pPr>
                      <a:r>
                        <a:rPr lang="bg-BG" sz="1200" dirty="0">
                          <a:effectLst/>
                        </a:rPr>
                        <a:t>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bg-BG" sz="1200" dirty="0">
                          <a:effectLst/>
                        </a:rPr>
                        <a:t>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828">
                <a:tc>
                  <a:txBody>
                    <a:bodyPr/>
                    <a:lstStyle/>
                    <a:p>
                      <a:pPr algn="just">
                        <a:lnSpc>
                          <a:spcPct val="115000"/>
                        </a:lnSpc>
                        <a:spcAft>
                          <a:spcPts val="1000"/>
                        </a:spcAft>
                      </a:pPr>
                      <a:r>
                        <a:rPr lang="bg-BG" sz="1200" dirty="0">
                          <a:effectLst/>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bg-BG" sz="1200" dirty="0">
                          <a:effectLst/>
                        </a:rPr>
                        <a:t>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0317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268760"/>
            <a:ext cx="8712968" cy="5472608"/>
          </a:xfrm>
        </p:spPr>
        <p:style>
          <a:lnRef idx="0">
            <a:schemeClr val="accent5"/>
          </a:lnRef>
          <a:fillRef idx="3">
            <a:schemeClr val="accent5"/>
          </a:fillRef>
          <a:effectRef idx="3">
            <a:schemeClr val="accent5"/>
          </a:effectRef>
          <a:fontRef idx="minor">
            <a:schemeClr val="lt1"/>
          </a:fontRef>
        </p:style>
        <p:txBody>
          <a:bodyPr>
            <a:normAutofit fontScale="92500" lnSpcReduction="20000"/>
          </a:bodyPr>
          <a:lstStyle/>
          <a:p>
            <a:endParaRPr lang="ru-RU" altLang="zh-CN" sz="2000" dirty="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    1. </a:t>
            </a:r>
            <a:r>
              <a:rPr lang="ru-RU" altLang="zh-CN" sz="2000" b="1" dirty="0" smtClean="0">
                <a:solidFill>
                  <a:schemeClr val="tx1"/>
                </a:solidFill>
                <a:latin typeface="Arial Unicode MS" pitchFamily="34" charset="-122"/>
                <a:ea typeface="Arial Unicode MS" pitchFamily="34" charset="-122"/>
                <a:cs typeface="Arial Unicode MS" pitchFamily="34" charset="-122"/>
              </a:rPr>
              <a:t>Медицинско </a:t>
            </a:r>
            <a:r>
              <a:rPr lang="ru-RU" altLang="zh-CN" sz="2000" b="1" dirty="0">
                <a:solidFill>
                  <a:schemeClr val="tx1"/>
                </a:solidFill>
                <a:latin typeface="Arial Unicode MS" pitchFamily="34" charset="-122"/>
                <a:ea typeface="Arial Unicode MS" pitchFamily="34" charset="-122"/>
                <a:cs typeface="Arial Unicode MS" pitchFamily="34" charset="-122"/>
              </a:rPr>
              <a:t>свидетелство </a:t>
            </a:r>
            <a:r>
              <a:rPr lang="ru-RU" altLang="zh-CN" sz="2000" dirty="0">
                <a:solidFill>
                  <a:schemeClr val="bg1"/>
                </a:solidFill>
                <a:latin typeface="Arial Unicode MS" pitchFamily="34" charset="-122"/>
                <a:ea typeface="Arial Unicode MS" pitchFamily="34" charset="-122"/>
                <a:cs typeface="Arial Unicode MS" pitchFamily="34" charset="-122"/>
              </a:rPr>
              <a:t>за здравословно състояние:  Карта за предварителен медицински </a:t>
            </a:r>
            <a:r>
              <a:rPr lang="ru-RU" altLang="zh-CN" sz="2000" dirty="0" err="1" smtClean="0">
                <a:solidFill>
                  <a:schemeClr val="bg1"/>
                </a:solidFill>
                <a:latin typeface="Arial Unicode MS" pitchFamily="34" charset="-122"/>
                <a:ea typeface="Arial Unicode MS" pitchFamily="34" charset="-122"/>
                <a:cs typeface="Arial Unicode MS" pitchFamily="34" charset="-122"/>
              </a:rPr>
              <a:t>преглед</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a:solidFill>
                  <a:schemeClr val="bg1"/>
                </a:solidFill>
                <a:latin typeface="Arial Unicode MS" pitchFamily="34" charset="-122"/>
                <a:ea typeface="Arial Unicode MS" pitchFamily="34" charset="-122"/>
                <a:cs typeface="Arial Unicode MS" pitchFamily="34" charset="-122"/>
              </a:rPr>
              <a:t>за работа, управление на МПС и др</a:t>
            </a:r>
            <a:r>
              <a:rPr lang="ru-RU" altLang="zh-CN" sz="2000" dirty="0" smtClean="0">
                <a:solidFill>
                  <a:schemeClr val="bg1"/>
                </a:solidFill>
                <a:latin typeface="Arial Unicode MS" pitchFamily="34" charset="-122"/>
                <a:ea typeface="Arial Unicode MS" pitchFamily="34" charset="-122"/>
                <a:cs typeface="Arial Unicode MS" pitchFamily="34" charset="-122"/>
              </a:rPr>
              <a:t>.)</a:t>
            </a:r>
          </a:p>
          <a:p>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2</a:t>
            </a:r>
            <a:r>
              <a:rPr lang="ru-RU" altLang="zh-CN" sz="2000" b="1" dirty="0">
                <a:solidFill>
                  <a:schemeClr val="tx1"/>
                </a:solidFill>
                <a:latin typeface="Arial Unicode MS" pitchFamily="34" charset="-122"/>
                <a:ea typeface="Arial Unicode MS" pitchFamily="34" charset="-122"/>
                <a:cs typeface="Arial Unicode MS" pitchFamily="34" charset="-122"/>
              </a:rPr>
              <a:t>.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Медицинско</a:t>
            </a:r>
            <a:r>
              <a:rPr lang="ru-RU" altLang="zh-CN" sz="2000" b="1" dirty="0" smtClean="0">
                <a:solidFill>
                  <a:schemeClr val="tx1"/>
                </a:solidFill>
                <a:latin typeface="Arial Unicode MS" pitchFamily="34" charset="-122"/>
                <a:ea typeface="Arial Unicode MS" pitchFamily="34" charset="-122"/>
                <a:cs typeface="Arial Unicode MS" pitchFamily="34" charset="-122"/>
              </a:rPr>
              <a:t>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свидетелство</a:t>
            </a:r>
            <a:r>
              <a:rPr lang="ru-RU" altLang="zh-CN" sz="2000" b="1" dirty="0" smtClean="0">
                <a:solidFill>
                  <a:schemeClr val="tx1"/>
                </a:solidFill>
                <a:latin typeface="Arial Unicode MS" pitchFamily="34" charset="-122"/>
                <a:ea typeface="Arial Unicode MS" pitchFamily="34" charset="-122"/>
                <a:cs typeface="Arial Unicode MS" pitchFamily="34" charset="-122"/>
              </a:rPr>
              <a:t> </a:t>
            </a:r>
            <a:r>
              <a:rPr lang="ru-RU" altLang="zh-CN" sz="2000" dirty="0" smtClean="0">
                <a:solidFill>
                  <a:schemeClr val="bg1"/>
                </a:solidFill>
                <a:latin typeface="Arial Unicode MS" pitchFamily="34" charset="-122"/>
                <a:ea typeface="Arial Unicode MS" pitchFamily="34" charset="-122"/>
                <a:cs typeface="Arial Unicode MS" pitchFamily="34" charset="-122"/>
              </a:rPr>
              <a:t>за </a:t>
            </a:r>
            <a:r>
              <a:rPr lang="ru-RU" altLang="zh-CN" sz="2000" dirty="0">
                <a:solidFill>
                  <a:schemeClr val="bg1"/>
                </a:solidFill>
                <a:latin typeface="Arial Unicode MS" pitchFamily="34" charset="-122"/>
                <a:ea typeface="Arial Unicode MS" pitchFamily="34" charset="-122"/>
                <a:cs typeface="Arial Unicode MS" pitchFamily="34" charset="-122"/>
              </a:rPr>
              <a:t>кандидатстване в учебно заведение - за  ученици след 7 клас или ВУЗ</a:t>
            </a:r>
          </a:p>
          <a:p>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3</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b="1" dirty="0" smtClean="0">
                <a:solidFill>
                  <a:schemeClr val="tx1"/>
                </a:solidFill>
                <a:latin typeface="Arial Unicode MS" pitchFamily="34" charset="-122"/>
                <a:ea typeface="Arial Unicode MS" pitchFamily="34" charset="-122"/>
                <a:cs typeface="Arial Unicode MS" pitchFamily="34" charset="-122"/>
              </a:rPr>
              <a:t>Заверка </a:t>
            </a:r>
            <a:r>
              <a:rPr lang="ru-RU" altLang="zh-CN" sz="2000" b="1" dirty="0">
                <a:solidFill>
                  <a:schemeClr val="tx1"/>
                </a:solidFill>
                <a:latin typeface="Arial Unicode MS" pitchFamily="34" charset="-122"/>
                <a:ea typeface="Arial Unicode MS" pitchFamily="34" charset="-122"/>
                <a:cs typeface="Arial Unicode MS" pitchFamily="34" charset="-122"/>
              </a:rPr>
              <a:t>на здравна книжка </a:t>
            </a:r>
            <a:r>
              <a:rPr lang="ru-RU" altLang="zh-CN" sz="2000" dirty="0">
                <a:solidFill>
                  <a:schemeClr val="bg1"/>
                </a:solidFill>
                <a:latin typeface="Arial Unicode MS" pitchFamily="34" charset="-122"/>
                <a:ea typeface="Arial Unicode MS" pitchFamily="34" charset="-122"/>
                <a:cs typeface="Arial Unicode MS" pitchFamily="34" charset="-122"/>
              </a:rPr>
              <a:t>( за работа в хранителни, детски градини, фризьорски  и др. заведения)</a:t>
            </a:r>
          </a:p>
          <a:p>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4</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Медицинско</a:t>
            </a:r>
            <a:r>
              <a:rPr lang="ru-RU" altLang="zh-CN" sz="2000" b="1" dirty="0" smtClean="0">
                <a:solidFill>
                  <a:schemeClr val="tx1"/>
                </a:solidFill>
                <a:latin typeface="Arial Unicode MS" pitchFamily="34" charset="-122"/>
                <a:ea typeface="Arial Unicode MS" pitchFamily="34" charset="-122"/>
                <a:cs typeface="Arial Unicode MS" pitchFamily="34" charset="-122"/>
              </a:rPr>
              <a:t> </a:t>
            </a:r>
            <a:r>
              <a:rPr lang="ru-RU" altLang="zh-CN" sz="2000" b="1" dirty="0">
                <a:solidFill>
                  <a:schemeClr val="tx1"/>
                </a:solidFill>
                <a:latin typeface="Arial Unicode MS" pitchFamily="34" charset="-122"/>
                <a:ea typeface="Arial Unicode MS" pitchFamily="34" charset="-122"/>
                <a:cs typeface="Arial Unicode MS" pitchFamily="34" charset="-122"/>
              </a:rPr>
              <a:t>свидетелство </a:t>
            </a:r>
            <a:r>
              <a:rPr lang="ru-RU" altLang="zh-CN" sz="2000" dirty="0">
                <a:solidFill>
                  <a:schemeClr val="bg1"/>
                </a:solidFill>
                <a:latin typeface="Arial Unicode MS" pitchFamily="34" charset="-122"/>
                <a:ea typeface="Arial Unicode MS" pitchFamily="34" charset="-122"/>
                <a:cs typeface="Arial Unicode MS" pitchFamily="34" charset="-122"/>
              </a:rPr>
              <a:t>за удостоверяващо здравословно състояние необходимо за представяне в друга   държава                                                                                                                                                                                                                          </a:t>
            </a:r>
          </a:p>
          <a:p>
            <a:r>
              <a:rPr lang="ru-RU" altLang="zh-CN" sz="2000" dirty="0">
                <a:solidFill>
                  <a:schemeClr val="tx1"/>
                </a:solidFill>
                <a:latin typeface="Arial Unicode MS" pitchFamily="34" charset="-122"/>
                <a:ea typeface="Arial Unicode MS" pitchFamily="34" charset="-122"/>
                <a:cs typeface="Arial Unicode MS" pitchFamily="34" charset="-122"/>
              </a:rPr>
              <a:t>5.Медицинско свидетелство  </a:t>
            </a:r>
            <a:r>
              <a:rPr lang="ru-RU" altLang="zh-CN" sz="2000" dirty="0">
                <a:solidFill>
                  <a:schemeClr val="bg1"/>
                </a:solidFill>
                <a:latin typeface="Arial Unicode MS" pitchFamily="34" charset="-122"/>
                <a:ea typeface="Arial Unicode MS" pitchFamily="34" charset="-122"/>
                <a:cs typeface="Arial Unicode MS" pitchFamily="34" charset="-122"/>
              </a:rPr>
              <a:t>за представяне пред застрахователна   компания                                                                                                                                                                                                                                                                                                 </a:t>
            </a:r>
          </a:p>
          <a:p>
            <a:r>
              <a:rPr lang="ru-RU" altLang="zh-CN" sz="2000" dirty="0">
                <a:solidFill>
                  <a:schemeClr val="bg1"/>
                </a:solidFill>
                <a:latin typeface="Arial Unicode MS" pitchFamily="34" charset="-122"/>
                <a:ea typeface="Arial Unicode MS" pitchFamily="34" charset="-122"/>
                <a:cs typeface="Arial Unicode MS" pitchFamily="34" charset="-122"/>
              </a:rPr>
              <a:t>6.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Медицинско</a:t>
            </a:r>
            <a:r>
              <a:rPr lang="ru-RU" altLang="zh-CN" sz="2000" b="1" dirty="0" smtClean="0">
                <a:solidFill>
                  <a:schemeClr val="tx1"/>
                </a:solidFill>
                <a:latin typeface="Arial Unicode MS" pitchFamily="34" charset="-122"/>
                <a:ea typeface="Arial Unicode MS" pitchFamily="34" charset="-122"/>
                <a:cs typeface="Arial Unicode MS" pitchFamily="34" charset="-122"/>
              </a:rPr>
              <a:t> направление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Бл</a:t>
            </a:r>
            <a:r>
              <a:rPr lang="ru-RU" altLang="zh-CN" sz="2000" b="1" dirty="0">
                <a:solidFill>
                  <a:schemeClr val="tx1"/>
                </a:solidFill>
                <a:latin typeface="Arial Unicode MS" pitchFamily="34" charset="-122"/>
                <a:ea typeface="Arial Unicode MS" pitchFamily="34" charset="-122"/>
                <a:cs typeface="Arial Unicode MS" pitchFamily="34" charset="-122"/>
              </a:rPr>
              <a:t>. 119</a:t>
            </a:r>
            <a:r>
              <a:rPr lang="ru-RU" altLang="zh-CN" sz="2000" dirty="0">
                <a:solidFill>
                  <a:schemeClr val="bg1"/>
                </a:solidFill>
                <a:latin typeface="Arial Unicode MS" pitchFamily="34" charset="-122"/>
                <a:ea typeface="Arial Unicode MS" pitchFamily="34" charset="-122"/>
                <a:cs typeface="Arial Unicode MS" pitchFamily="34" charset="-122"/>
              </a:rPr>
              <a:t> на МЗ ( за </a:t>
            </a:r>
            <a:r>
              <a:rPr lang="ru-RU" altLang="zh-CN" sz="2000" dirty="0" err="1" smtClean="0">
                <a:solidFill>
                  <a:schemeClr val="bg1"/>
                </a:solidFill>
                <a:latin typeface="Arial Unicode MS" pitchFamily="34" charset="-122"/>
                <a:ea typeface="Arial Unicode MS" pitchFamily="34" charset="-122"/>
                <a:cs typeface="Arial Unicode MS" pitchFamily="34" charset="-122"/>
              </a:rPr>
              <a:t>санаториално-курор</a:t>
            </a:r>
            <a:r>
              <a:rPr lang="bg-BG" altLang="zh-CN" sz="2000" dirty="0">
                <a:solidFill>
                  <a:schemeClr val="bg1"/>
                </a:solidFill>
                <a:latin typeface="Arial Unicode MS" pitchFamily="34" charset="-122"/>
                <a:ea typeface="Arial Unicode MS" pitchFamily="34" charset="-122"/>
                <a:cs typeface="Arial Unicode MS" pitchFamily="34" charset="-122"/>
              </a:rPr>
              <a:t>т</a:t>
            </a:r>
            <a:r>
              <a:rPr lang="ru-RU" altLang="zh-CN" sz="2000" dirty="0" smtClean="0">
                <a:solidFill>
                  <a:schemeClr val="bg1"/>
                </a:solidFill>
                <a:latin typeface="Arial Unicode MS" pitchFamily="34" charset="-122"/>
                <a:ea typeface="Arial Unicode MS" pitchFamily="34" charset="-122"/>
                <a:cs typeface="Arial Unicode MS" pitchFamily="34" charset="-122"/>
              </a:rPr>
              <a:t>но </a:t>
            </a:r>
            <a:r>
              <a:rPr lang="ru-RU" altLang="zh-CN" sz="2000" dirty="0">
                <a:solidFill>
                  <a:schemeClr val="bg1"/>
                </a:solidFill>
                <a:latin typeface="Arial Unicode MS" pitchFamily="34" charset="-122"/>
                <a:ea typeface="Arial Unicode MS" pitchFamily="34" charset="-122"/>
                <a:cs typeface="Arial Unicode MS" pitchFamily="34" charset="-122"/>
              </a:rPr>
              <a:t>лечение и др.) / зелен талон/</a:t>
            </a:r>
          </a:p>
          <a:p>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7 .</a:t>
            </a:r>
            <a:r>
              <a:rPr lang="ru-RU" altLang="zh-CN" sz="2000" b="1" dirty="0">
                <a:solidFill>
                  <a:schemeClr val="tx1"/>
                </a:solidFill>
                <a:latin typeface="Arial Unicode MS" pitchFamily="34" charset="-122"/>
                <a:ea typeface="Arial Unicode MS" pitchFamily="34" charset="-122"/>
                <a:cs typeface="Arial Unicode MS" pitchFamily="34" charset="-122"/>
              </a:rPr>
              <a:t>Удостоверение за социални грижи</a:t>
            </a:r>
            <a:r>
              <a:rPr lang="ru-RU" altLang="zh-CN" sz="2000" dirty="0">
                <a:solidFill>
                  <a:schemeClr val="bg1"/>
                </a:solidFill>
                <a:latin typeface="Arial Unicode MS" pitchFamily="34" charset="-122"/>
                <a:ea typeface="Arial Unicode MS" pitchFamily="34" charset="-122"/>
                <a:cs typeface="Arial Unicode MS" pitchFamily="34" charset="-122"/>
              </a:rPr>
              <a:t> /интеграционни добавки за лекарства/</a:t>
            </a:r>
          </a:p>
          <a:p>
            <a:endParaRPr lang="ru-RU" altLang="zh-CN" sz="2000" dirty="0">
              <a:solidFill>
                <a:schemeClr val="bg1"/>
              </a:solidFill>
              <a:latin typeface="Arial Unicode MS" pitchFamily="34" charset="-122"/>
              <a:ea typeface="Arial Unicode MS" pitchFamily="34" charset="-122"/>
              <a:cs typeface="Arial Unicode MS" pitchFamily="34" charset="-122"/>
            </a:endParaRPr>
          </a:p>
        </p:txBody>
      </p:sp>
      <p:sp>
        <p:nvSpPr>
          <p:cNvPr id="4" name="标题 1"/>
          <p:cNvSpPr>
            <a:spLocks noGrp="1"/>
          </p:cNvSpPr>
          <p:nvPr>
            <p:ph type="title"/>
          </p:nvPr>
        </p:nvSpPr>
        <p:spPr>
          <a:scene3d>
            <a:camera prst="perspectiveLeft"/>
            <a:lightRig rig="threePt" dir="t"/>
          </a:scene3d>
        </p:spPr>
        <p:txBody>
          <a:bodyPr>
            <a:normAutofit/>
          </a:bodyPr>
          <a:lstStyle/>
          <a:p>
            <a:r>
              <a:rPr lang="bg-BG" altLang="zh-CN" sz="28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за които следва да формираме цена</a:t>
            </a:r>
            <a:endParaRPr lang="zh-CN" altLang="en-US" sz="2800" b="1"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146762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7638"/>
            <a:ext cx="8229600" cy="5323730"/>
          </a:xfrm>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r>
              <a:rPr lang="ru-RU" altLang="zh-CN" sz="2000" dirty="0">
                <a:solidFill>
                  <a:schemeClr val="bg1"/>
                </a:solidFill>
                <a:latin typeface="Arial Unicode MS" pitchFamily="34" charset="-122"/>
                <a:ea typeface="Arial Unicode MS" pitchFamily="34" charset="-122"/>
                <a:cs typeface="Arial Unicode MS" pitchFamily="34" charset="-122"/>
              </a:rPr>
              <a:t>8.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Медицинска</a:t>
            </a:r>
            <a:r>
              <a:rPr lang="ru-RU" altLang="zh-CN" sz="2000" b="1" dirty="0" smtClean="0">
                <a:solidFill>
                  <a:schemeClr val="tx1"/>
                </a:solidFill>
                <a:latin typeface="Arial Unicode MS" pitchFamily="34" charset="-122"/>
                <a:ea typeface="Arial Unicode MS" pitchFamily="34" charset="-122"/>
                <a:cs typeface="Arial Unicode MS" pitchFamily="34" charset="-122"/>
              </a:rPr>
              <a:t> </a:t>
            </a:r>
            <a:r>
              <a:rPr lang="ru-RU" altLang="zh-CN" sz="2000" b="1" dirty="0">
                <a:solidFill>
                  <a:schemeClr val="tx1"/>
                </a:solidFill>
                <a:latin typeface="Arial Unicode MS" pitchFamily="34" charset="-122"/>
                <a:ea typeface="Arial Unicode MS" pitchFamily="34" charset="-122"/>
                <a:cs typeface="Arial Unicode MS" pitchFamily="34" charset="-122"/>
              </a:rPr>
              <a:t>(извинителна) бележка </a:t>
            </a:r>
            <a:r>
              <a:rPr lang="ru-RU" altLang="zh-CN" sz="2000" dirty="0">
                <a:solidFill>
                  <a:schemeClr val="bg1"/>
                </a:solidFill>
                <a:latin typeface="Arial Unicode MS" pitchFamily="34" charset="-122"/>
                <a:ea typeface="Arial Unicode MS" pitchFamily="34" charset="-122"/>
                <a:cs typeface="Arial Unicode MS" pitchFamily="34" charset="-122"/>
              </a:rPr>
              <a:t>бл.МЗ-120 </a:t>
            </a:r>
            <a:r>
              <a:rPr lang="ru-RU" altLang="zh-CN" sz="2000" dirty="0" smtClean="0">
                <a:solidFill>
                  <a:schemeClr val="bg1"/>
                </a:solidFill>
                <a:latin typeface="Arial Unicode MS" pitchFamily="34" charset="-122"/>
                <a:ea typeface="Arial Unicode MS" pitchFamily="34" charset="-122"/>
                <a:cs typeface="Arial Unicode MS" pitchFamily="34" charset="-122"/>
              </a:rPr>
              <a:t>и медицинска бележка за участие в «зелено» училище</a:t>
            </a:r>
            <a:endParaRPr lang="ru-RU" altLang="zh-CN" sz="2000" dirty="0">
              <a:solidFill>
                <a:schemeClr val="bg1"/>
              </a:solidFill>
              <a:latin typeface="Arial Unicode MS" pitchFamily="34" charset="-122"/>
              <a:ea typeface="Arial Unicode MS" pitchFamily="34" charset="-122"/>
              <a:cs typeface="Arial Unicode MS" pitchFamily="34" charset="-122"/>
            </a:endParaRPr>
          </a:p>
          <a:p>
            <a:endParaRPr lang="ru-RU" altLang="zh-CN" sz="12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9</a:t>
            </a:r>
            <a:r>
              <a:rPr lang="ru-RU" altLang="zh-CN" sz="2000" dirty="0">
                <a:solidFill>
                  <a:schemeClr val="tx1"/>
                </a:solidFill>
                <a:latin typeface="Arial Unicode MS" pitchFamily="34" charset="-122"/>
                <a:ea typeface="Arial Unicode MS" pitchFamily="34" charset="-122"/>
                <a:cs typeface="Arial Unicode MS" pitchFamily="34" charset="-122"/>
              </a:rPr>
              <a:t>. </a:t>
            </a:r>
            <a:r>
              <a:rPr lang="ru-RU" altLang="zh-CN" sz="2000" b="1" dirty="0">
                <a:solidFill>
                  <a:schemeClr val="tx1"/>
                </a:solidFill>
                <a:latin typeface="Arial Unicode MS" pitchFamily="34" charset="-122"/>
                <a:ea typeface="Arial Unicode MS" pitchFamily="34" charset="-122"/>
                <a:cs typeface="Arial Unicode MS" pitchFamily="34" charset="-122"/>
              </a:rPr>
              <a:t>Съобщение за смърт </a:t>
            </a:r>
            <a:r>
              <a:rPr lang="ru-RU" altLang="zh-CN" sz="2000" dirty="0">
                <a:solidFill>
                  <a:schemeClr val="bg1"/>
                </a:solidFill>
                <a:latin typeface="Arial Unicode MS" pitchFamily="34" charset="-122"/>
                <a:ea typeface="Arial Unicode MS" pitchFamily="34" charset="-122"/>
                <a:cs typeface="Arial Unicode MS" pitchFamily="34" charset="-122"/>
              </a:rPr>
              <a:t>и разрешение за кремация</a:t>
            </a:r>
          </a:p>
          <a:p>
            <a:endParaRPr lang="ru-RU" altLang="zh-CN" sz="12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10. </a:t>
            </a:r>
            <a:r>
              <a:rPr lang="ru-RU" altLang="zh-CN" sz="2000" b="1" dirty="0">
                <a:solidFill>
                  <a:schemeClr val="tx1"/>
                </a:solidFill>
                <a:latin typeface="Arial Unicode MS" pitchFamily="34" charset="-122"/>
                <a:ea typeface="Arial Unicode MS" pitchFamily="34" charset="-122"/>
                <a:cs typeface="Arial Unicode MS" pitchFamily="34" charset="-122"/>
              </a:rPr>
              <a:t>Рецептурна бланка </a:t>
            </a:r>
            <a:r>
              <a:rPr lang="ru-RU" altLang="zh-CN" sz="2000" dirty="0">
                <a:solidFill>
                  <a:schemeClr val="bg1"/>
                </a:solidFill>
                <a:latin typeface="Arial Unicode MS" pitchFamily="34" charset="-122"/>
                <a:ea typeface="Arial Unicode MS" pitchFamily="34" charset="-122"/>
                <a:cs typeface="Arial Unicode MS" pitchFamily="34" charset="-122"/>
              </a:rPr>
              <a:t>за психотропни и упойващи вещества и рецептурна бланка за наркотични вещества</a:t>
            </a:r>
          </a:p>
          <a:p>
            <a:endParaRPr lang="ru-RU" altLang="zh-CN" sz="12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11. </a:t>
            </a:r>
            <a:r>
              <a:rPr lang="ru-RU" altLang="zh-CN" sz="2000" b="1" dirty="0">
                <a:solidFill>
                  <a:schemeClr val="tx1"/>
                </a:solidFill>
                <a:latin typeface="Arial Unicode MS" pitchFamily="34" charset="-122"/>
                <a:ea typeface="Arial Unicode MS" pitchFamily="34" charset="-122"/>
                <a:cs typeface="Arial Unicode MS" pitchFamily="34" charset="-122"/>
              </a:rPr>
              <a:t>Здравно-осигурителна книжка</a:t>
            </a:r>
            <a:r>
              <a:rPr lang="ru-RU" altLang="zh-CN" sz="2000" dirty="0">
                <a:solidFill>
                  <a:schemeClr val="bg1"/>
                </a:solidFill>
                <a:latin typeface="Arial Unicode MS" pitchFamily="34" charset="-122"/>
                <a:ea typeface="Arial Unicode MS" pitchFamily="34" charset="-122"/>
                <a:cs typeface="Arial Unicode MS" pitchFamily="34" charset="-122"/>
              </a:rPr>
              <a:t>. ( Според Наредбата за достъпа НЗОК издава Здравно- осигурителните книжки). </a:t>
            </a:r>
            <a:r>
              <a:rPr lang="ru-RU" altLang="zh-CN" sz="2000" dirty="0" smtClean="0">
                <a:solidFill>
                  <a:schemeClr val="bg1"/>
                </a:solidFill>
                <a:latin typeface="Arial Unicode MS" pitchFamily="34" charset="-122"/>
                <a:ea typeface="Arial Unicode MS" pitchFamily="34" charset="-122"/>
                <a:cs typeface="Arial Unicode MS" pitchFamily="34" charset="-122"/>
              </a:rPr>
              <a:t>Чл. 5 (4</a:t>
            </a:r>
            <a:r>
              <a:rPr lang="ru-RU" altLang="zh-CN" sz="2000" dirty="0">
                <a:solidFill>
                  <a:schemeClr val="bg1"/>
                </a:solidFill>
                <a:latin typeface="Arial Unicode MS" pitchFamily="34" charset="-122"/>
                <a:ea typeface="Arial Unicode MS" pitchFamily="34" charset="-122"/>
                <a:cs typeface="Arial Unicode MS" pitchFamily="34" charset="-122"/>
              </a:rPr>
              <a:t>) (Изм. - ДВ, бр. 5 от 2011 г., отм., предишна ал. 3 - ДВ, бр. 22 от 2016 г., в сила от 01.04.2016 г.) Националната здравноосигурителна каса издава на всяко здравноосигурено лице здравноосигурителна книжка и отделни регистрационни форми за осъществяване на правото му на </a:t>
            </a:r>
            <a:r>
              <a:rPr lang="ru-RU" altLang="zh-CN" sz="2000" dirty="0" err="1">
                <a:solidFill>
                  <a:schemeClr val="bg1"/>
                </a:solidFill>
                <a:latin typeface="Arial Unicode MS" pitchFamily="34" charset="-122"/>
                <a:ea typeface="Arial Unicode MS" pitchFamily="34" charset="-122"/>
                <a:cs typeface="Arial Unicode MS" pitchFamily="34" charset="-122"/>
              </a:rPr>
              <a:t>избор</a:t>
            </a:r>
            <a:r>
              <a:rPr lang="ru-RU" altLang="zh-CN" sz="2000" dirty="0" smtClean="0">
                <a:solidFill>
                  <a:schemeClr val="bg1"/>
                </a:solidFill>
                <a:latin typeface="Arial Unicode MS" pitchFamily="34" charset="-122"/>
                <a:ea typeface="Arial Unicode MS" pitchFamily="34" charset="-122"/>
                <a:cs typeface="Arial Unicode MS" pitchFamily="34" charset="-122"/>
              </a:rPr>
              <a:t>.</a:t>
            </a:r>
          </a:p>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 </a:t>
            </a:r>
            <a:r>
              <a:rPr lang="ru-RU" altLang="zh-CN" sz="2000" dirty="0" smtClean="0">
                <a:solidFill>
                  <a:schemeClr val="bg1"/>
                </a:solidFill>
                <a:latin typeface="Arial Unicode MS" pitchFamily="34" charset="-122"/>
                <a:ea typeface="Arial Unicode MS" pitchFamily="34" charset="-122"/>
                <a:cs typeface="Arial Unicode MS" pitchFamily="34" charset="-122"/>
              </a:rPr>
              <a:t>     12. </a:t>
            </a:r>
            <a:r>
              <a:rPr lang="ru-RU" altLang="zh-CN" sz="2000" b="1" dirty="0" smtClean="0">
                <a:solidFill>
                  <a:schemeClr val="tx1"/>
                </a:solidFill>
                <a:latin typeface="Arial Unicode MS" pitchFamily="34" charset="-122"/>
                <a:ea typeface="Arial Unicode MS" pitchFamily="34" charset="-122"/>
                <a:cs typeface="Arial Unicode MS" pitchFamily="34" charset="-122"/>
              </a:rPr>
              <a:t>Анулиране и/или преиздаване на документ </a:t>
            </a:r>
            <a:r>
              <a:rPr lang="ru-RU" altLang="zh-CN" sz="2000" dirty="0" smtClean="0">
                <a:solidFill>
                  <a:schemeClr val="bg1"/>
                </a:solidFill>
                <a:latin typeface="Arial Unicode MS" pitchFamily="34" charset="-122"/>
                <a:ea typeface="Arial Unicode MS" pitchFamily="34" charset="-122"/>
                <a:cs typeface="Arial Unicode MS" pitchFamily="34" charset="-122"/>
              </a:rPr>
              <a:t>по вина на ЗОЛ</a:t>
            </a: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      13.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Изготвяне</a:t>
            </a:r>
            <a:r>
              <a:rPr lang="ru-RU" altLang="zh-CN" sz="2000" b="1" dirty="0" smtClean="0">
                <a:solidFill>
                  <a:schemeClr val="tx1"/>
                </a:solidFill>
                <a:latin typeface="Arial Unicode MS" pitchFamily="34" charset="-122"/>
                <a:ea typeface="Arial Unicode MS" pitchFamily="34" charset="-122"/>
                <a:cs typeface="Arial Unicode MS" pitchFamily="34" charset="-122"/>
              </a:rPr>
              <a:t> на Протокол за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първоначално</a:t>
            </a:r>
            <a:r>
              <a:rPr lang="ru-RU" altLang="zh-CN" sz="2000" b="1" dirty="0" smtClean="0">
                <a:solidFill>
                  <a:schemeClr val="tx1"/>
                </a:solidFill>
                <a:latin typeface="Arial Unicode MS" pitchFamily="34" charset="-122"/>
                <a:ea typeface="Arial Unicode MS" pitchFamily="34" charset="-122"/>
                <a:cs typeface="Arial Unicode MS" pitchFamily="34" charset="-122"/>
              </a:rPr>
              <a:t>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насочване</a:t>
            </a:r>
            <a:r>
              <a:rPr lang="ru-RU" altLang="zh-CN" sz="2000" b="1" dirty="0" smtClean="0">
                <a:solidFill>
                  <a:schemeClr val="tx1"/>
                </a:solidFill>
                <a:latin typeface="Arial Unicode MS" pitchFamily="34" charset="-122"/>
                <a:ea typeface="Arial Unicode MS" pitchFamily="34" charset="-122"/>
                <a:cs typeface="Arial Unicode MS" pitchFamily="34" charset="-122"/>
              </a:rPr>
              <a:t> </a:t>
            </a:r>
            <a:r>
              <a:rPr lang="ru-RU" altLang="zh-CN" sz="2000" b="1" dirty="0" err="1" smtClean="0">
                <a:solidFill>
                  <a:schemeClr val="tx1"/>
                </a:solidFill>
                <a:latin typeface="Arial Unicode MS" pitchFamily="34" charset="-122"/>
                <a:ea typeface="Arial Unicode MS" pitchFamily="34" charset="-122"/>
                <a:cs typeface="Arial Unicode MS" pitchFamily="34" charset="-122"/>
              </a:rPr>
              <a:t>към</a:t>
            </a:r>
            <a:r>
              <a:rPr lang="ru-RU" altLang="zh-CN" sz="2000" b="1" dirty="0" smtClean="0">
                <a:solidFill>
                  <a:schemeClr val="tx1"/>
                </a:solidFill>
                <a:latin typeface="Arial Unicode MS" pitchFamily="34" charset="-122"/>
                <a:ea typeface="Arial Unicode MS" pitchFamily="34" charset="-122"/>
                <a:cs typeface="Arial Unicode MS" pitchFamily="34" charset="-122"/>
              </a:rPr>
              <a:t> ТЕЛК</a:t>
            </a:r>
          </a:p>
          <a:p>
            <a:pPr marL="0" indent="0">
              <a:buNone/>
            </a:pPr>
            <a:endParaRPr lang="ru-RU" altLang="zh-CN" sz="900" dirty="0">
              <a:solidFill>
                <a:schemeClr val="bg1"/>
              </a:solidFill>
              <a:latin typeface="Arial Unicode MS" pitchFamily="34" charset="-122"/>
              <a:ea typeface="Arial Unicode MS" pitchFamily="34" charset="-122"/>
              <a:cs typeface="Arial Unicode MS" pitchFamily="34" charset="-122"/>
            </a:endParaRPr>
          </a:p>
          <a:p>
            <a:r>
              <a:rPr lang="ru-RU" altLang="zh-CN" sz="2000" b="1" dirty="0">
                <a:solidFill>
                  <a:srgbClr val="FF0000"/>
                </a:solidFill>
                <a:latin typeface="Arial Unicode MS" pitchFamily="34" charset="-122"/>
                <a:ea typeface="Arial Unicode MS" pitchFamily="34" charset="-122"/>
                <a:cs typeface="Arial Unicode MS" pitchFamily="34" charset="-122"/>
              </a:rPr>
              <a:t>Забележка</a:t>
            </a:r>
            <a:r>
              <a:rPr lang="ru-RU" altLang="zh-CN" sz="2000" dirty="0">
                <a:solidFill>
                  <a:schemeClr val="bg1"/>
                </a:solidFill>
                <a:latin typeface="Arial Unicode MS" pitchFamily="34" charset="-122"/>
                <a:ea typeface="Arial Unicode MS" pitchFamily="34" charset="-122"/>
                <a:cs typeface="Arial Unicode MS" pitchFamily="34" charset="-122"/>
              </a:rPr>
              <a:t>: За дейностите извън основния пакет гарантиран по Наредба 2 всяко лечебно заведение може да формира цена за административната услуга.</a:t>
            </a:r>
          </a:p>
          <a:p>
            <a:r>
              <a:rPr lang="ru-RU" altLang="zh-CN" sz="2000" b="1" dirty="0">
                <a:solidFill>
                  <a:srgbClr val="FF0000"/>
                </a:solidFill>
                <a:latin typeface="Arial Unicode MS" pitchFamily="34" charset="-122"/>
                <a:ea typeface="Arial Unicode MS" pitchFamily="34" charset="-122"/>
                <a:cs typeface="Arial Unicode MS" pitchFamily="34" charset="-122"/>
              </a:rPr>
              <a:t>Ценоразписа</a:t>
            </a:r>
            <a:r>
              <a:rPr lang="ru-RU" altLang="zh-CN" sz="2000" dirty="0">
                <a:solidFill>
                  <a:schemeClr val="bg1"/>
                </a:solidFill>
                <a:latin typeface="Arial Unicode MS" pitchFamily="34" charset="-122"/>
                <a:ea typeface="Arial Unicode MS" pitchFamily="34" charset="-122"/>
                <a:cs typeface="Arial Unicode MS" pitchFamily="34" charset="-122"/>
              </a:rPr>
              <a:t> трябва да бъде поставен на видно място в лечебното заведение или </a:t>
            </a:r>
            <a:r>
              <a:rPr lang="ru-RU" altLang="zh-CN" sz="2000" dirty="0" err="1" smtClean="0">
                <a:solidFill>
                  <a:schemeClr val="bg1"/>
                </a:solidFill>
                <a:latin typeface="Arial Unicode MS" pitchFamily="34" charset="-122"/>
                <a:ea typeface="Arial Unicode MS" pitchFamily="34" charset="-122"/>
                <a:cs typeface="Arial Unicode MS" pitchFamily="34" charset="-122"/>
              </a:rPr>
              <a:t>амбулаторията</a:t>
            </a: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r>
              <a:rPr lang="ru-RU" altLang="zh-CN" sz="2000" dirty="0" smtClean="0">
                <a:solidFill>
                  <a:schemeClr val="bg1"/>
                </a:solidFill>
                <a:latin typeface="Arial Unicode MS" pitchFamily="34" charset="-122"/>
                <a:ea typeface="Arial Unicode MS" pitchFamily="34" charset="-122"/>
                <a:cs typeface="Arial Unicode MS" pitchFamily="34" charset="-122"/>
              </a:rPr>
              <a:t>За всяко </a:t>
            </a:r>
            <a:r>
              <a:rPr lang="ru-RU" altLang="zh-CN" sz="2000" dirty="0" err="1" smtClean="0">
                <a:solidFill>
                  <a:schemeClr val="bg1"/>
                </a:solidFill>
                <a:latin typeface="Arial Unicode MS" pitchFamily="34" charset="-122"/>
                <a:ea typeface="Arial Unicode MS" pitchFamily="34" charset="-122"/>
                <a:cs typeface="Arial Unicode MS" pitchFamily="34" charset="-122"/>
              </a:rPr>
              <a:t>плащане</a:t>
            </a:r>
            <a:r>
              <a:rPr lang="ru-RU" altLang="zh-CN" sz="2000" dirty="0" smtClean="0">
                <a:solidFill>
                  <a:schemeClr val="bg1"/>
                </a:solidFill>
                <a:latin typeface="Arial Unicode MS" pitchFamily="34" charset="-122"/>
                <a:ea typeface="Arial Unicode MS" pitchFamily="34" charset="-122"/>
                <a:cs typeface="Arial Unicode MS" pitchFamily="34" charset="-122"/>
              </a:rPr>
              <a:t> се </a:t>
            </a:r>
            <a:r>
              <a:rPr lang="ru-RU" altLang="zh-CN" sz="2000" dirty="0" err="1" smtClean="0">
                <a:solidFill>
                  <a:schemeClr val="bg1"/>
                </a:solidFill>
                <a:latin typeface="Arial Unicode MS" pitchFamily="34" charset="-122"/>
                <a:ea typeface="Arial Unicode MS" pitchFamily="34" charset="-122"/>
                <a:cs typeface="Arial Unicode MS" pitchFamily="34" charset="-122"/>
              </a:rPr>
              <a:t>издава</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err="1" smtClean="0">
                <a:solidFill>
                  <a:schemeClr val="bg1"/>
                </a:solidFill>
                <a:latin typeface="Arial Unicode MS" pitchFamily="34" charset="-122"/>
                <a:ea typeface="Arial Unicode MS" pitchFamily="34" charset="-122"/>
                <a:cs typeface="Arial Unicode MS" pitchFamily="34" charset="-122"/>
              </a:rPr>
              <a:t>касов</a:t>
            </a:r>
            <a:r>
              <a:rPr lang="ru-RU" altLang="zh-CN" sz="2000" dirty="0" smtClean="0">
                <a:solidFill>
                  <a:schemeClr val="bg1"/>
                </a:solidFill>
                <a:latin typeface="Arial Unicode MS" pitchFamily="34" charset="-122"/>
                <a:ea typeface="Arial Unicode MS" pitchFamily="34" charset="-122"/>
                <a:cs typeface="Arial Unicode MS" pitchFamily="34" charset="-122"/>
              </a:rPr>
              <a:t> бон/</a:t>
            </a:r>
            <a:r>
              <a:rPr lang="ru-RU" altLang="zh-CN" sz="2000" dirty="0" err="1" smtClean="0">
                <a:solidFill>
                  <a:schemeClr val="bg1"/>
                </a:solidFill>
                <a:latin typeface="Arial Unicode MS" pitchFamily="34" charset="-122"/>
                <a:ea typeface="Arial Unicode MS" pitchFamily="34" charset="-122"/>
                <a:cs typeface="Arial Unicode MS" pitchFamily="34" charset="-122"/>
              </a:rPr>
              <a:t>бележка</a:t>
            </a:r>
            <a:r>
              <a:rPr lang="ru-RU" altLang="zh-CN" sz="2000" dirty="0" smtClean="0">
                <a:solidFill>
                  <a:schemeClr val="bg1"/>
                </a:solidFill>
                <a:latin typeface="Arial Unicode MS" pitchFamily="34" charset="-122"/>
                <a:ea typeface="Arial Unicode MS" pitchFamily="34" charset="-122"/>
                <a:cs typeface="Arial Unicode MS" pitchFamily="34" charset="-122"/>
              </a:rPr>
              <a:t> на </a:t>
            </a:r>
            <a:r>
              <a:rPr lang="ru-RU" altLang="zh-CN" sz="2000" dirty="0" err="1" smtClean="0">
                <a:solidFill>
                  <a:schemeClr val="bg1"/>
                </a:solidFill>
                <a:latin typeface="Arial Unicode MS" pitchFamily="34" charset="-122"/>
                <a:ea typeface="Arial Unicode MS" pitchFamily="34" charset="-122"/>
                <a:cs typeface="Arial Unicode MS" pitchFamily="34" charset="-122"/>
              </a:rPr>
              <a:t>която</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err="1" smtClean="0">
                <a:solidFill>
                  <a:schemeClr val="bg1"/>
                </a:solidFill>
                <a:latin typeface="Arial Unicode MS" pitchFamily="34" charset="-122"/>
                <a:ea typeface="Arial Unicode MS" pitchFamily="34" charset="-122"/>
                <a:cs typeface="Arial Unicode MS" pitchFamily="34" charset="-122"/>
              </a:rPr>
              <a:t>максимално</a:t>
            </a:r>
            <a:r>
              <a:rPr lang="ru-RU" altLang="zh-CN" sz="2000" dirty="0" smtClean="0">
                <a:solidFill>
                  <a:schemeClr val="bg1"/>
                </a:solidFill>
                <a:latin typeface="Arial Unicode MS" pitchFamily="34" charset="-122"/>
                <a:ea typeface="Arial Unicode MS" pitchFamily="34" charset="-122"/>
                <a:cs typeface="Arial Unicode MS" pitchFamily="34" charset="-122"/>
              </a:rPr>
              <a:t> ТОЧНО да </a:t>
            </a:r>
            <a:r>
              <a:rPr lang="ru-RU" altLang="zh-CN" sz="2000" dirty="0" err="1" smtClean="0">
                <a:solidFill>
                  <a:schemeClr val="bg1"/>
                </a:solidFill>
                <a:latin typeface="Arial Unicode MS" pitchFamily="34" charset="-122"/>
                <a:ea typeface="Arial Unicode MS" pitchFamily="34" charset="-122"/>
                <a:cs typeface="Arial Unicode MS" pitchFamily="34" charset="-122"/>
              </a:rPr>
              <a:t>бъде</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err="1" smtClean="0">
                <a:solidFill>
                  <a:schemeClr val="bg1"/>
                </a:solidFill>
                <a:latin typeface="Arial Unicode MS" pitchFamily="34" charset="-122"/>
                <a:ea typeface="Arial Unicode MS" pitchFamily="34" charset="-122"/>
                <a:cs typeface="Arial Unicode MS" pitchFamily="34" charset="-122"/>
              </a:rPr>
              <a:t>упомената</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err="1" smtClean="0">
                <a:solidFill>
                  <a:schemeClr val="bg1"/>
                </a:solidFill>
                <a:latin typeface="Arial Unicode MS" pitchFamily="34" charset="-122"/>
                <a:ea typeface="Arial Unicode MS" pitchFamily="34" charset="-122"/>
                <a:cs typeface="Arial Unicode MS" pitchFamily="34" charset="-122"/>
              </a:rPr>
              <a:t>заплатената</a:t>
            </a:r>
            <a:r>
              <a:rPr lang="ru-RU" altLang="zh-CN" sz="2000" dirty="0" smtClean="0">
                <a:solidFill>
                  <a:schemeClr val="bg1"/>
                </a:solidFill>
                <a:latin typeface="Arial Unicode MS" pitchFamily="34" charset="-122"/>
                <a:ea typeface="Arial Unicode MS" pitchFamily="34" charset="-122"/>
                <a:cs typeface="Arial Unicode MS" pitchFamily="34" charset="-122"/>
              </a:rPr>
              <a:t> услуга. Примерно: «</a:t>
            </a:r>
            <a:r>
              <a:rPr lang="ru-RU" altLang="zh-CN" sz="2000" dirty="0" err="1" smtClean="0">
                <a:solidFill>
                  <a:schemeClr val="bg1"/>
                </a:solidFill>
                <a:latin typeface="Arial Unicode MS" pitchFamily="34" charset="-122"/>
                <a:ea typeface="Arial Unicode MS" pitchFamily="34" charset="-122"/>
                <a:cs typeface="Arial Unicode MS" pitchFamily="34" charset="-122"/>
              </a:rPr>
              <a:t>Издаване</a:t>
            </a:r>
            <a:r>
              <a:rPr lang="ru-RU" altLang="zh-CN" sz="2000" dirty="0" smtClean="0">
                <a:solidFill>
                  <a:schemeClr val="bg1"/>
                </a:solidFill>
                <a:latin typeface="Arial Unicode MS" pitchFamily="34" charset="-122"/>
                <a:ea typeface="Arial Unicode MS" pitchFamily="34" charset="-122"/>
                <a:cs typeface="Arial Unicode MS" pitchFamily="34" charset="-122"/>
              </a:rPr>
              <a:t> на документ» или »Платен прием» .  </a:t>
            </a:r>
            <a:endParaRPr lang="zh-CN" altLang="en-US" sz="2000" dirty="0">
              <a:solidFill>
                <a:schemeClr val="bg1"/>
              </a:solidFill>
              <a:latin typeface="Arial Unicode MS" pitchFamily="34" charset="-122"/>
              <a:ea typeface="Arial Unicode MS" pitchFamily="34" charset="-122"/>
              <a:cs typeface="Arial Unicode MS" pitchFamily="34" charset="-122"/>
            </a:endParaRPr>
          </a:p>
          <a:p>
            <a:r>
              <a:rPr lang="bg-BG" altLang="zh-CN" sz="2000" dirty="0" smtClean="0">
                <a:solidFill>
                  <a:schemeClr val="bg1"/>
                </a:solidFill>
                <a:latin typeface="Arial Unicode MS" pitchFamily="34" charset="-122"/>
                <a:ea typeface="Arial Unicode MS" pitchFamily="34" charset="-122"/>
                <a:cs typeface="Arial Unicode MS" pitchFamily="34" charset="-122"/>
              </a:rPr>
              <a:t> </a:t>
            </a:r>
            <a:endParaRPr lang="zh-CN" altLang="en-US" sz="2000" dirty="0">
              <a:solidFill>
                <a:schemeClr val="bg1"/>
              </a:solidFill>
              <a:latin typeface="Arial Unicode MS" pitchFamily="34" charset="-122"/>
              <a:ea typeface="Arial Unicode MS" pitchFamily="34" charset="-122"/>
              <a:cs typeface="Arial Unicode MS" pitchFamily="34" charset="-122"/>
            </a:endParaRPr>
          </a:p>
        </p:txBody>
      </p:sp>
      <p:sp>
        <p:nvSpPr>
          <p:cNvPr id="4" name="标题 1"/>
          <p:cNvSpPr>
            <a:spLocks noGrp="1"/>
          </p:cNvSpPr>
          <p:nvPr>
            <p:ph type="title"/>
          </p:nvPr>
        </p:nvSpPr>
        <p:spPr>
          <a:scene3d>
            <a:camera prst="perspectiveLeft"/>
            <a:lightRig rig="threePt" dir="t"/>
          </a:scene3d>
        </p:spPr>
        <p:txBody>
          <a:bodyPr>
            <a:normAutofit/>
          </a:bodyPr>
          <a:lstStyle/>
          <a:p>
            <a:r>
              <a:rPr lang="bg-BG" altLang="zh-CN" sz="2800"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за които следва да формираме цена</a:t>
            </a:r>
            <a:endParaRPr lang="zh-CN" altLang="en-US" sz="2800"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148340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648"/>
            <a:ext cx="8229600" cy="6336704"/>
          </a:xfrm>
        </p:spPr>
        <p:style>
          <a:lnRef idx="0">
            <a:schemeClr val="accent6"/>
          </a:lnRef>
          <a:fillRef idx="3">
            <a:schemeClr val="accent6"/>
          </a:fillRef>
          <a:effectRef idx="3">
            <a:schemeClr val="accent6"/>
          </a:effectRef>
          <a:fontRef idx="minor">
            <a:schemeClr val="lt1"/>
          </a:fontRef>
        </p:style>
        <p:txBody>
          <a:bodyPr>
            <a:normAutofit fontScale="92500" lnSpcReduction="20000"/>
          </a:bodyPr>
          <a:lstStyle/>
          <a:p>
            <a:pPr marL="0" indent="0">
              <a:buNone/>
            </a:pP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България не </a:t>
            </a:r>
            <a:r>
              <a:rPr lang="ru-RU" altLang="zh-CN" sz="2000" dirty="0">
                <a:solidFill>
                  <a:schemeClr val="bg1"/>
                </a:solidFill>
                <a:latin typeface="Arial Unicode MS" pitchFamily="34" charset="-122"/>
                <a:ea typeface="Arial Unicode MS" pitchFamily="34" charset="-122"/>
                <a:cs typeface="Arial Unicode MS" pitchFamily="34" charset="-122"/>
              </a:rPr>
              <a:t>може да покрива същия здравен пакет като на Германия нито да вкарва световните стандарти за лечение с такива смешни здравни вноски внасяни на ниво 1/6 от автокаското или 1/5 от разходите за цигари на месец. А и нито за децата се внасят здравни вноски , нито за пенсионери, </a:t>
            </a:r>
            <a:r>
              <a:rPr lang="ru-RU" altLang="zh-CN" sz="2000" dirty="0" smtClean="0">
                <a:solidFill>
                  <a:schemeClr val="bg1"/>
                </a:solidFill>
                <a:latin typeface="Arial Unicode MS" pitchFamily="34" charset="-122"/>
                <a:ea typeface="Arial Unicode MS" pitchFamily="34" charset="-122"/>
                <a:cs typeface="Arial Unicode MS" pitchFamily="34" charset="-122"/>
              </a:rPr>
              <a:t>нито на държавни служители, които </a:t>
            </a:r>
            <a:r>
              <a:rPr lang="ru-RU" altLang="zh-CN" sz="2000" dirty="0">
                <a:solidFill>
                  <a:schemeClr val="bg1"/>
                </a:solidFill>
                <a:latin typeface="Arial Unicode MS" pitchFamily="34" charset="-122"/>
                <a:ea typeface="Arial Unicode MS" pitchFamily="34" charset="-122"/>
                <a:cs typeface="Arial Unicode MS" pitchFamily="34" charset="-122"/>
              </a:rPr>
              <a:t>са главните и големи консуматори на здравни ресурси. Те не трябва да плащат социални осигуровки , но не и да са освободени от здравни. С такова </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a:solidFill>
                  <a:schemeClr val="bg1"/>
                </a:solidFill>
                <a:latin typeface="Arial Unicode MS" pitchFamily="34" charset="-122"/>
                <a:ea typeface="Arial Unicode MS" pitchFamily="34" charset="-122"/>
                <a:cs typeface="Arial Unicode MS" pitchFamily="34" charset="-122"/>
              </a:rPr>
              <a:t>скъпо лечение не става по този начин </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a:solidFill>
                  <a:schemeClr val="bg1"/>
                </a:solidFill>
                <a:latin typeface="Arial Unicode MS" pitchFamily="34" charset="-122"/>
                <a:ea typeface="Arial Unicode MS" pitchFamily="34" charset="-122"/>
                <a:cs typeface="Arial Unicode MS" pitchFamily="34" charset="-122"/>
              </a:rPr>
              <a:t>плащате лечението без да </a:t>
            </a:r>
            <a:r>
              <a:rPr lang="ru-RU" altLang="zh-CN" sz="2000" dirty="0" smtClean="0">
                <a:solidFill>
                  <a:schemeClr val="bg1"/>
                </a:solidFill>
                <a:latin typeface="Arial Unicode MS" pitchFamily="34" charset="-122"/>
                <a:ea typeface="Arial Unicode MS" pitchFamily="34" charset="-122"/>
                <a:cs typeface="Arial Unicode MS" pitchFamily="34" charset="-122"/>
              </a:rPr>
              <a:t>внасяте  </a:t>
            </a:r>
            <a:r>
              <a:rPr lang="ru-RU" altLang="zh-CN" sz="2000" dirty="0">
                <a:solidFill>
                  <a:schemeClr val="bg1"/>
                </a:solidFill>
                <a:latin typeface="Arial Unicode MS" pitchFamily="34" charset="-122"/>
                <a:ea typeface="Arial Unicode MS" pitchFamily="34" charset="-122"/>
                <a:cs typeface="Arial Unicode MS" pitchFamily="34" charset="-122"/>
              </a:rPr>
              <a:t>нищо като принос за обществото. Това е егоизъм и социален аутизъм. </a:t>
            </a:r>
            <a:r>
              <a:rPr lang="ru-RU" altLang="zh-CN" sz="2000" dirty="0" smtClean="0">
                <a:solidFill>
                  <a:schemeClr val="bg1"/>
                </a:solidFill>
                <a:latin typeface="Arial Unicode MS" pitchFamily="34" charset="-122"/>
                <a:ea typeface="Arial Unicode MS" pitchFamily="34" charset="-122"/>
                <a:cs typeface="Arial Unicode MS" pitchFamily="34" charset="-122"/>
              </a:rPr>
              <a:t>Затова, </a:t>
            </a:r>
            <a:r>
              <a:rPr lang="ru-RU" altLang="zh-CN" sz="2000" dirty="0">
                <a:solidFill>
                  <a:schemeClr val="bg1"/>
                </a:solidFill>
                <a:latin typeface="Arial Unicode MS" pitchFamily="34" charset="-122"/>
                <a:ea typeface="Arial Unicode MS" pitchFamily="34" charset="-122"/>
                <a:cs typeface="Arial Unicode MS" pitchFamily="34" charset="-122"/>
              </a:rPr>
              <a:t>ако населението иска всичко да се покрива ще трябва да са готови да </a:t>
            </a:r>
            <a:r>
              <a:rPr lang="ru-RU" altLang="zh-CN" sz="2000" dirty="0" smtClean="0">
                <a:solidFill>
                  <a:schemeClr val="bg1"/>
                </a:solidFill>
                <a:latin typeface="Arial Unicode MS" pitchFamily="34" charset="-122"/>
                <a:ea typeface="Arial Unicode MS" pitchFamily="34" charset="-122"/>
                <a:cs typeface="Arial Unicode MS" pitchFamily="34" charset="-122"/>
              </a:rPr>
              <a:t>плащат и </a:t>
            </a:r>
            <a:r>
              <a:rPr lang="ru-RU" altLang="zh-CN" sz="2000" dirty="0">
                <a:solidFill>
                  <a:schemeClr val="bg1"/>
                </a:solidFill>
                <a:latin typeface="Arial Unicode MS" pitchFamily="34" charset="-122"/>
                <a:ea typeface="Arial Unicode MS" pitchFamily="34" charset="-122"/>
                <a:cs typeface="Arial Unicode MS" pitchFamily="34" charset="-122"/>
              </a:rPr>
              <a:t>високи здравни вноски и/или кеш толкова колкото и германеца</a:t>
            </a:r>
            <a:r>
              <a:rPr lang="ru-RU" altLang="zh-CN" sz="2000" dirty="0" smtClean="0">
                <a:solidFill>
                  <a:schemeClr val="bg1"/>
                </a:solidFill>
                <a:latin typeface="Arial Unicode MS" pitchFamily="34" charset="-122"/>
                <a:ea typeface="Arial Unicode MS" pitchFamily="34" charset="-122"/>
                <a:cs typeface="Arial Unicode MS" pitchFamily="34" charset="-122"/>
              </a:rPr>
              <a:t>. В </a:t>
            </a:r>
            <a:r>
              <a:rPr lang="ru-RU" altLang="zh-CN" sz="2000" dirty="0">
                <a:solidFill>
                  <a:schemeClr val="bg1"/>
                </a:solidFill>
                <a:latin typeface="Arial Unicode MS" pitchFamily="34" charset="-122"/>
                <a:ea typeface="Arial Unicode MS" pitchFamily="34" charset="-122"/>
                <a:cs typeface="Arial Unicode MS" pitchFamily="34" charset="-122"/>
              </a:rPr>
              <a:t>момента Касата плаща </a:t>
            </a:r>
            <a:r>
              <a:rPr lang="ru-RU" altLang="zh-CN" sz="2000" dirty="0" smtClean="0">
                <a:solidFill>
                  <a:schemeClr val="bg1"/>
                </a:solidFill>
                <a:latin typeface="Arial Unicode MS" pitchFamily="34" charset="-122"/>
                <a:ea typeface="Arial Unicode MS" pitchFamily="34" charset="-122"/>
                <a:cs typeface="Arial Unicode MS" pitchFamily="34" charset="-122"/>
              </a:rPr>
              <a:t>880 милиона </a:t>
            </a:r>
            <a:r>
              <a:rPr lang="ru-RU" altLang="zh-CN" sz="2000" dirty="0">
                <a:solidFill>
                  <a:schemeClr val="bg1"/>
                </a:solidFill>
                <a:latin typeface="Arial Unicode MS" pitchFamily="34" charset="-122"/>
                <a:ea typeface="Arial Unicode MS" pitchFamily="34" charset="-122"/>
                <a:cs typeface="Arial Unicode MS" pitchFamily="34" charset="-122"/>
              </a:rPr>
              <a:t>лева само за лекарства от </a:t>
            </a:r>
            <a:r>
              <a:rPr lang="ru-RU" altLang="zh-CN" sz="2000" dirty="0" smtClean="0">
                <a:solidFill>
                  <a:schemeClr val="bg1"/>
                </a:solidFill>
                <a:latin typeface="Arial Unicode MS" pitchFamily="34" charset="-122"/>
                <a:ea typeface="Arial Unicode MS" pitchFamily="34" charset="-122"/>
                <a:cs typeface="Arial Unicode MS" pitchFamily="34" charset="-122"/>
              </a:rPr>
              <a:t>3.4 те </a:t>
            </a:r>
            <a:r>
              <a:rPr lang="ru-RU" altLang="zh-CN" sz="2000" dirty="0">
                <a:solidFill>
                  <a:schemeClr val="bg1"/>
                </a:solidFill>
                <a:latin typeface="Arial Unicode MS" pitchFamily="34" charset="-122"/>
                <a:ea typeface="Arial Unicode MS" pitchFamily="34" charset="-122"/>
                <a:cs typeface="Arial Unicode MS" pitchFamily="34" charset="-122"/>
              </a:rPr>
              <a:t>милиарда бюджет и продължава да вкарва все </a:t>
            </a:r>
            <a:r>
              <a:rPr lang="ru-RU" altLang="zh-CN" sz="2000" dirty="0" err="1" smtClean="0">
                <a:solidFill>
                  <a:schemeClr val="bg1"/>
                </a:solidFill>
                <a:latin typeface="Arial Unicode MS" pitchFamily="34" charset="-122"/>
                <a:ea typeface="Arial Unicode MS" pitchFamily="34" charset="-122"/>
                <a:cs typeface="Arial Unicode MS" pitchFamily="34" charset="-122"/>
              </a:rPr>
              <a:t>по-скъпи</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a:solidFill>
                  <a:schemeClr val="bg1"/>
                </a:solidFill>
                <a:latin typeface="Arial Unicode MS" pitchFamily="34" charset="-122"/>
                <a:ea typeface="Arial Unicode MS" pitchFamily="34" charset="-122"/>
                <a:cs typeface="Arial Unicode MS" pitchFamily="34" charset="-122"/>
              </a:rPr>
              <a:t>лекарства. Съответно лекарския и сестрински труд остават все по-незaплащани и неактуализирани с години по принципа на скачените съдове. Тоест парите за лекарства изяждат все повече и повече заплащането на медицинския персонал, който си тръгва и утре пари за лекарства може и да намерят , но за лекари които да преглеждат и диагностицират заболяванията няма кой да дойде за </a:t>
            </a:r>
            <a:r>
              <a:rPr lang="ru-RU" altLang="zh-CN" sz="2000" dirty="0" smtClean="0">
                <a:solidFill>
                  <a:schemeClr val="bg1"/>
                </a:solidFill>
                <a:latin typeface="Arial Unicode MS" pitchFamily="34" charset="-122"/>
                <a:ea typeface="Arial Unicode MS" pitchFamily="34" charset="-122"/>
                <a:cs typeface="Arial Unicode MS" pitchFamily="34" charset="-122"/>
              </a:rPr>
              <a:t>4-5 лева </a:t>
            </a:r>
            <a:r>
              <a:rPr lang="ru-RU" altLang="zh-CN" sz="2000" dirty="0">
                <a:solidFill>
                  <a:schemeClr val="bg1"/>
                </a:solidFill>
                <a:latin typeface="Arial Unicode MS" pitchFamily="34" charset="-122"/>
                <a:ea typeface="Arial Unicode MS" pitchFamily="34" charset="-122"/>
                <a:cs typeface="Arial Unicode MS" pitchFamily="34" charset="-122"/>
              </a:rPr>
              <a:t>на преглед вече. И доктори от </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a:solidFill>
                  <a:schemeClr val="bg1"/>
                </a:solidFill>
                <a:latin typeface="Arial Unicode MS" pitchFamily="34" charset="-122"/>
                <a:ea typeface="Arial Unicode MS" pitchFamily="34" charset="-122"/>
                <a:cs typeface="Arial Unicode MS" pitchFamily="34" charset="-122"/>
              </a:rPr>
              <a:t>няма да стоят тук. </a:t>
            </a: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Натуралистично ще </a:t>
            </a:r>
            <a:r>
              <a:rPr lang="ru-RU" altLang="zh-CN" sz="2000" dirty="0">
                <a:solidFill>
                  <a:schemeClr val="bg1"/>
                </a:solidFill>
                <a:latin typeface="Arial Unicode MS" pitchFamily="34" charset="-122"/>
                <a:ea typeface="Arial Unicode MS" pitchFamily="34" charset="-122"/>
                <a:cs typeface="Arial Unicode MS" pitchFamily="34" charset="-122"/>
              </a:rPr>
              <a:t>го обясня на </a:t>
            </a:r>
            <a:r>
              <a:rPr lang="ru-RU" altLang="zh-CN" sz="2000" dirty="0" smtClean="0">
                <a:solidFill>
                  <a:schemeClr val="bg1"/>
                </a:solidFill>
                <a:latin typeface="Arial Unicode MS" pitchFamily="34" charset="-122"/>
                <a:ea typeface="Arial Unicode MS" pitchFamily="34" charset="-122"/>
                <a:cs typeface="Arial Unicode MS" pitchFamily="34" charset="-122"/>
              </a:rPr>
              <a:t>нежелеащите да </a:t>
            </a:r>
            <a:r>
              <a:rPr lang="ru-RU" altLang="zh-CN" sz="2000" dirty="0" err="1" smtClean="0">
                <a:solidFill>
                  <a:schemeClr val="bg1"/>
                </a:solidFill>
                <a:latin typeface="Arial Unicode MS" pitchFamily="34" charset="-122"/>
                <a:ea typeface="Arial Unicode MS" pitchFamily="34" charset="-122"/>
                <a:cs typeface="Arial Unicode MS" pitchFamily="34" charset="-122"/>
              </a:rPr>
              <a:t>остойностят</a:t>
            </a:r>
            <a:r>
              <a:rPr lang="ru-RU" altLang="zh-CN" sz="2000" dirty="0" smtClean="0">
                <a:solidFill>
                  <a:schemeClr val="bg1"/>
                </a:solidFill>
                <a:latin typeface="Arial Unicode MS" pitchFamily="34" charset="-122"/>
                <a:ea typeface="Arial Unicode MS" pitchFamily="34" charset="-122"/>
                <a:cs typeface="Arial Unicode MS" pitchFamily="34" charset="-122"/>
              </a:rPr>
              <a:t> лекарския труд: </a:t>
            </a:r>
            <a:r>
              <a:rPr lang="ru-RU" altLang="zh-CN" sz="2000" dirty="0">
                <a:solidFill>
                  <a:schemeClr val="bg1"/>
                </a:solidFill>
                <a:latin typeface="Arial Unicode MS" pitchFamily="34" charset="-122"/>
                <a:ea typeface="Arial Unicode MS" pitchFamily="34" charset="-122"/>
                <a:cs typeface="Arial Unicode MS" pitchFamily="34" charset="-122"/>
              </a:rPr>
              <a:t>С две думи плащате за керосина на самолета, ама сте забравили да платите на пилота , който ще го управлява . </a:t>
            </a:r>
            <a:r>
              <a:rPr lang="ru-RU" altLang="zh-CN" sz="2000" dirty="0" smtClean="0">
                <a:solidFill>
                  <a:schemeClr val="bg1"/>
                </a:solidFill>
                <a:latin typeface="Arial Unicode MS" pitchFamily="34" charset="-122"/>
                <a:ea typeface="Arial Unicode MS" pitchFamily="34" charset="-122"/>
                <a:cs typeface="Arial Unicode MS" pitchFamily="34" charset="-122"/>
              </a:rPr>
              <a:t>Е, </a:t>
            </a:r>
            <a:r>
              <a:rPr lang="ru-RU" altLang="zh-CN" sz="2000" dirty="0">
                <a:solidFill>
                  <a:schemeClr val="bg1"/>
                </a:solidFill>
                <a:latin typeface="Arial Unicode MS" pitchFamily="34" charset="-122"/>
                <a:ea typeface="Arial Unicode MS" pitchFamily="34" charset="-122"/>
                <a:cs typeface="Arial Unicode MS" pitchFamily="34" charset="-122"/>
              </a:rPr>
              <a:t>стойте си на борда в бизнес класата и се питайте защо не летим….</a:t>
            </a:r>
          </a:p>
          <a:p>
            <a:endParaRPr lang="ru-RU" altLang="zh-CN" sz="2000" dirty="0">
              <a:solidFill>
                <a:schemeClr val="bg1"/>
              </a:solidFill>
              <a:latin typeface="Arial Unicode MS" pitchFamily="34" charset="-122"/>
              <a:ea typeface="Arial Unicode MS" pitchFamily="34" charset="-122"/>
              <a:cs typeface="Arial Unicode MS" pitchFamily="34" charset="-122"/>
            </a:endParaRPr>
          </a:p>
          <a:p>
            <a:endParaRPr lang="zh-CN" altLang="en-US"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2644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4">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tretch>
            <a:fillRect/>
          </a:stretch>
        </p:blipFill>
        <p:spPr>
          <a:xfrm>
            <a:off x="755576" y="-2043608"/>
            <a:ext cx="6858000" cy="10205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Текстово поле 2"/>
          <p:cNvSpPr txBox="1"/>
          <p:nvPr/>
        </p:nvSpPr>
        <p:spPr>
          <a:xfrm>
            <a:off x="1835696" y="404664"/>
            <a:ext cx="511256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g-BG" sz="4000" dirty="0" smtClean="0"/>
              <a:t>    Цена: 35 000 лева</a:t>
            </a:r>
            <a:endParaRPr lang="en-US" sz="4000" dirty="0"/>
          </a:p>
        </p:txBody>
      </p:sp>
    </p:spTree>
    <p:extLst>
      <p:ext uri="{BB962C8B-B14F-4D97-AF65-F5344CB8AC3E}">
        <p14:creationId xmlns:p14="http://schemas.microsoft.com/office/powerpoint/2010/main" val="410083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648"/>
            <a:ext cx="8229600" cy="5865515"/>
          </a:xfrm>
        </p:spPr>
        <p:txBody>
          <a:bodyPr>
            <a:normAutofit/>
          </a:bodyPr>
          <a:lstStyle/>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НАРЕДБА ЗА ОСЪЩЕСТВЯВАНЕ ПРАВОТО НА ДОСТЪП ДО МЕДИЦИНСКА </a:t>
            </a:r>
            <a:r>
              <a:rPr lang="ru-RU" altLang="zh-CN" sz="2000" dirty="0" smtClean="0">
                <a:solidFill>
                  <a:schemeClr val="bg1"/>
                </a:solidFill>
                <a:latin typeface="Arial Unicode MS" pitchFamily="34" charset="-122"/>
                <a:ea typeface="Arial Unicode MS" pitchFamily="34" charset="-122"/>
                <a:cs typeface="Arial Unicode MS" pitchFamily="34" charset="-122"/>
              </a:rPr>
              <a:t>ПОМОЩ</a:t>
            </a: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Чл.2 (3</a:t>
            </a:r>
            <a:r>
              <a:rPr lang="ru-RU" altLang="zh-CN" sz="2000" dirty="0">
                <a:solidFill>
                  <a:schemeClr val="bg1"/>
                </a:solidFill>
                <a:latin typeface="Arial Unicode MS" pitchFamily="34" charset="-122"/>
                <a:ea typeface="Arial Unicode MS" pitchFamily="34" charset="-122"/>
                <a:cs typeface="Arial Unicode MS" pitchFamily="34" charset="-122"/>
              </a:rPr>
              <a:t>) (Доп. - ДВ, бр. 5 от 2011 г.) Здравноосигурените лица имат право на достъп до медицинска помощ извън тази по ал. 1 и 2, както и на </a:t>
            </a:r>
            <a:r>
              <a:rPr lang="ru-RU" altLang="zh-CN" sz="2000" b="1" dirty="0">
                <a:solidFill>
                  <a:srgbClr val="FF0000"/>
                </a:solidFill>
                <a:latin typeface="Arial Unicode MS" pitchFamily="34" charset="-122"/>
                <a:ea typeface="Arial Unicode MS" pitchFamily="34" charset="-122"/>
                <a:cs typeface="Arial Unicode MS" pitchFamily="34" charset="-122"/>
              </a:rPr>
              <a:t>допълнително поискани услуги</a:t>
            </a:r>
            <a:r>
              <a:rPr lang="ru-RU" altLang="zh-CN" sz="2000" dirty="0">
                <a:solidFill>
                  <a:schemeClr val="bg1"/>
                </a:solidFill>
                <a:latin typeface="Arial Unicode MS" pitchFamily="34" charset="-122"/>
                <a:ea typeface="Arial Unicode MS" pitchFamily="34" charset="-122"/>
                <a:cs typeface="Arial Unicode MS" pitchFamily="34" charset="-122"/>
              </a:rPr>
              <a:t>, свързани с оказването на медицинска помощ, които се заплащат по цени, определени от съответните лечебни заведения при спазване изискванията на наредбата.</a:t>
            </a:r>
          </a:p>
          <a:p>
            <a:endParaRPr lang="ru-RU" altLang="zh-CN" sz="2000" dirty="0">
              <a:solidFill>
                <a:schemeClr val="bg1"/>
              </a:solidFill>
              <a:latin typeface="Arial Unicode MS" pitchFamily="34" charset="-122"/>
              <a:ea typeface="Arial Unicode MS" pitchFamily="34" charset="-122"/>
              <a:cs typeface="Arial Unicode MS" pitchFamily="34" charset="-122"/>
            </a:endParaRPr>
          </a:p>
          <a:p>
            <a:endParaRPr lang="zh-CN" altLang="en-US" sz="2000" dirty="0">
              <a:solidFill>
                <a:schemeClr val="bg1"/>
              </a:solidFill>
              <a:latin typeface="Arial Unicode MS" pitchFamily="34" charset="-122"/>
              <a:ea typeface="Arial Unicode MS" pitchFamily="34" charset="-122"/>
              <a:cs typeface="Arial Unicode MS" pitchFamily="34" charset="-122"/>
            </a:endParaRPr>
          </a:p>
        </p:txBody>
      </p:sp>
      <p:pic>
        <p:nvPicPr>
          <p:cNvPr id="4" name="Картина 3"/>
          <p:cNvPicPr>
            <a:picLocks noChangeAspect="1"/>
          </p:cNvPicPr>
          <p:nvPr/>
        </p:nvPicPr>
        <p:blipFill rotWithShape="1">
          <a:blip r:embed="rId4">
            <a:extLst>
              <a:ext uri="{28A0092B-C50C-407E-A947-70E740481C1C}">
                <a14:useLocalDpi xmlns:a14="http://schemas.microsoft.com/office/drawing/2010/main" val="0"/>
              </a:ext>
            </a:extLst>
          </a:blip>
          <a:srcRect r="2593"/>
          <a:stretch/>
        </p:blipFill>
        <p:spPr>
          <a:xfrm>
            <a:off x="1835696" y="2852936"/>
            <a:ext cx="6408712" cy="3549774"/>
          </a:xfrm>
          <a:prstGeom prst="rect">
            <a:avLst/>
          </a:prstGeom>
        </p:spPr>
      </p:pic>
    </p:spTree>
    <p:extLst>
      <p:ext uri="{BB962C8B-B14F-4D97-AF65-F5344CB8AC3E}">
        <p14:creationId xmlns:p14="http://schemas.microsoft.com/office/powerpoint/2010/main" val="224801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90066"/>
          </a:xfrm>
        </p:spPr>
        <p:txBody>
          <a:bodyPr>
            <a:normAutofit fontScale="90000"/>
          </a:bodyPr>
          <a:lstStyle/>
          <a:p>
            <a:r>
              <a:rPr lang="bg-BG" altLang="zh-CN" sz="2800" b="1" dirty="0" smtClean="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ПРИМЕРЕН ЦЕНОРАЗПИС</a:t>
            </a:r>
            <a:endParaRPr lang="zh-CN" altLang="en-US" sz="28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764704"/>
            <a:ext cx="8229600" cy="5976664"/>
          </a:xfrm>
        </p:spPr>
        <p:txBody>
          <a:bodyPr>
            <a:normAutofit fontScale="55000" lnSpcReduction="20000"/>
          </a:bodyPr>
          <a:lstStyle/>
          <a:p>
            <a:endParaRPr lang="ru-RU" altLang="zh-CN" sz="2000" dirty="0">
              <a:solidFill>
                <a:schemeClr val="bg1"/>
              </a:solidFill>
              <a:latin typeface="Arial Unicode MS" pitchFamily="34" charset="-122"/>
              <a:ea typeface="Arial Unicode MS" pitchFamily="34" charset="-122"/>
              <a:cs typeface="Arial Unicode MS" pitchFamily="34" charset="-122"/>
            </a:endParaRPr>
          </a:p>
          <a:p>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1    Медицинско свидетелство за здравословно състояние / Карта за предварителен медицински преглед/ :</a:t>
            </a:r>
          </a:p>
          <a:p>
            <a:r>
              <a:rPr lang="ru-RU" altLang="zh-CN" sz="2200" dirty="0">
                <a:solidFill>
                  <a:schemeClr val="bg1"/>
                </a:solidFill>
                <a:latin typeface="Arial Unicode MS" pitchFamily="34" charset="-122"/>
                <a:ea typeface="Arial Unicode MS" pitchFamily="34" charset="-122"/>
                <a:cs typeface="Arial Unicode MS" pitchFamily="34" charset="-122"/>
              </a:rPr>
              <a:t>                              (за работа, управление на МПС и др.) </a:t>
            </a:r>
            <a:r>
              <a:rPr lang="ru-RU" altLang="zh-CN" sz="2200" dirty="0" smtClean="0">
                <a:solidFill>
                  <a:schemeClr val="bg1"/>
                </a:solidFill>
                <a:latin typeface="Arial Unicode MS" pitchFamily="34" charset="-122"/>
                <a:ea typeface="Arial Unicode MS" pitchFamily="34" charset="-122"/>
                <a:cs typeface="Arial Unicode MS" pitchFamily="34" charset="-122"/>
              </a:rPr>
              <a:t>-…………………………………………….. </a:t>
            </a:r>
            <a:r>
              <a:rPr lang="ru-RU" altLang="zh-CN" sz="2200" dirty="0">
                <a:solidFill>
                  <a:schemeClr val="bg1"/>
                </a:solidFill>
                <a:latin typeface="Arial Unicode MS" pitchFamily="34" charset="-122"/>
                <a:ea typeface="Arial Unicode MS" pitchFamily="34" charset="-122"/>
                <a:cs typeface="Arial Unicode MS" pitchFamily="34" charset="-122"/>
              </a:rPr>
              <a:t>20.00 лв.</a:t>
            </a:r>
          </a:p>
          <a:p>
            <a:r>
              <a:rPr lang="ru-RU" altLang="zh-CN" sz="2200" dirty="0">
                <a:solidFill>
                  <a:schemeClr val="bg1"/>
                </a:solidFill>
                <a:latin typeface="Arial Unicode MS" pitchFamily="34" charset="-122"/>
                <a:ea typeface="Arial Unicode MS" pitchFamily="34" charset="-122"/>
                <a:cs typeface="Arial Unicode MS" pitchFamily="34" charset="-122"/>
              </a:rPr>
              <a:t>                  За кандидатстване в учебно заведение - ученици- 5 лв, ВУЗ- </a:t>
            </a:r>
            <a:r>
              <a:rPr lang="ru-RU" altLang="zh-CN" sz="2200" dirty="0" smtClean="0">
                <a:solidFill>
                  <a:schemeClr val="bg1"/>
                </a:solidFill>
                <a:latin typeface="Arial Unicode MS" pitchFamily="34" charset="-122"/>
                <a:ea typeface="Arial Unicode MS" pitchFamily="34" charset="-122"/>
                <a:cs typeface="Arial Unicode MS" pitchFamily="34" charset="-122"/>
              </a:rPr>
              <a:t>......................................10 .00лева</a:t>
            </a:r>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2    Заверка на здравна книжка ( за работа в хранителни, детски и др. заведения)- </a:t>
            </a:r>
            <a:r>
              <a:rPr lang="ru-RU" altLang="zh-CN" sz="2200" dirty="0" smtClean="0">
                <a:solidFill>
                  <a:schemeClr val="bg1"/>
                </a:solidFill>
                <a:latin typeface="Arial Unicode MS" pitchFamily="34" charset="-122"/>
                <a:ea typeface="Arial Unicode MS" pitchFamily="34" charset="-122"/>
                <a:cs typeface="Arial Unicode MS" pitchFamily="34" charset="-122"/>
              </a:rPr>
              <a:t>........................5.00лв. /</a:t>
            </a:r>
            <a:r>
              <a:rPr lang="ru-RU" altLang="zh-CN" sz="2200" dirty="0" err="1" smtClean="0">
                <a:solidFill>
                  <a:schemeClr val="bg1"/>
                </a:solidFill>
                <a:latin typeface="Arial Unicode MS" pitchFamily="34" charset="-122"/>
                <a:ea typeface="Arial Unicode MS" pitchFamily="34" charset="-122"/>
                <a:cs typeface="Arial Unicode MS" pitchFamily="34" charset="-122"/>
              </a:rPr>
              <a:t>презаверкка</a:t>
            </a:r>
            <a:r>
              <a:rPr lang="ru-RU" altLang="zh-CN" sz="2200" dirty="0" smtClean="0">
                <a:solidFill>
                  <a:schemeClr val="bg1"/>
                </a:solidFill>
                <a:latin typeface="Arial Unicode MS" pitchFamily="34" charset="-122"/>
                <a:ea typeface="Arial Unicode MS" pitchFamily="34" charset="-122"/>
                <a:cs typeface="Arial Unicode MS" pitchFamily="34" charset="-122"/>
              </a:rPr>
              <a:t>/   с </a:t>
            </a:r>
            <a:r>
              <a:rPr lang="ru-RU" altLang="zh-CN" sz="2200" dirty="0">
                <a:solidFill>
                  <a:schemeClr val="bg1"/>
                </a:solidFill>
                <a:latin typeface="Arial Unicode MS" pitchFamily="34" charset="-122"/>
                <a:ea typeface="Arial Unicode MS" pitchFamily="34" charset="-122"/>
                <a:cs typeface="Arial Unicode MS" pitchFamily="34" charset="-122"/>
              </a:rPr>
              <a:t>проба Манту </a:t>
            </a:r>
            <a:r>
              <a:rPr lang="ru-RU" altLang="zh-CN" sz="2200" dirty="0" smtClean="0">
                <a:solidFill>
                  <a:schemeClr val="bg1"/>
                </a:solidFill>
                <a:latin typeface="Arial Unicode MS" pitchFamily="34" charset="-122"/>
                <a:ea typeface="Arial Unicode MS" pitchFamily="34" charset="-122"/>
                <a:cs typeface="Arial Unicode MS" pitchFamily="34" charset="-122"/>
              </a:rPr>
              <a:t>-............................................................................................................ </a:t>
            </a:r>
            <a:r>
              <a:rPr lang="ru-RU" altLang="zh-CN" sz="2200" dirty="0">
                <a:solidFill>
                  <a:schemeClr val="bg1"/>
                </a:solidFill>
                <a:latin typeface="Arial Unicode MS" pitchFamily="34" charset="-122"/>
                <a:ea typeface="Arial Unicode MS" pitchFamily="34" charset="-122"/>
                <a:cs typeface="Arial Unicode MS" pitchFamily="34" charset="-122"/>
              </a:rPr>
              <a:t>10.00 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3    Медицинско свидетелство за здравословно състояние  - </a:t>
            </a:r>
            <a:r>
              <a:rPr lang="ru-RU" altLang="zh-CN" sz="2200" dirty="0" smtClean="0">
                <a:solidFill>
                  <a:schemeClr val="bg1"/>
                </a:solidFill>
                <a:latin typeface="Arial Unicode MS" pitchFamily="34" charset="-122"/>
                <a:ea typeface="Arial Unicode MS" pitchFamily="34" charset="-122"/>
                <a:cs typeface="Arial Unicode MS" pitchFamily="34" charset="-122"/>
              </a:rPr>
              <a:t>..............................................................10.00 </a:t>
            </a:r>
            <a:r>
              <a:rPr lang="ru-RU" altLang="zh-CN" sz="2200" dirty="0">
                <a:solidFill>
                  <a:schemeClr val="bg1"/>
                </a:solidFill>
                <a:latin typeface="Arial Unicode MS" pitchFamily="34" charset="-122"/>
                <a:ea typeface="Arial Unicode MS" pitchFamily="34" charset="-122"/>
                <a:cs typeface="Arial Unicode MS" pitchFamily="34" charset="-122"/>
              </a:rPr>
              <a:t>лв</a:t>
            </a:r>
          </a:p>
          <a:p>
            <a:endParaRPr lang="ru-RU" altLang="zh-CN" sz="2200" b="1"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4    Медицинско свидетелство за здравословно състояние с ЕКГ - </a:t>
            </a:r>
            <a:r>
              <a:rPr lang="ru-RU" altLang="zh-CN" sz="2200" dirty="0" smtClean="0">
                <a:solidFill>
                  <a:schemeClr val="bg1"/>
                </a:solidFill>
                <a:latin typeface="Arial Unicode MS" pitchFamily="34" charset="-122"/>
                <a:ea typeface="Arial Unicode MS" pitchFamily="34" charset="-122"/>
                <a:cs typeface="Arial Unicode MS" pitchFamily="34" charset="-122"/>
              </a:rPr>
              <a:t>.....................................................15.00 </a:t>
            </a:r>
            <a:r>
              <a:rPr lang="ru-RU" altLang="zh-CN" sz="2200" dirty="0">
                <a:solidFill>
                  <a:schemeClr val="bg1"/>
                </a:solidFill>
                <a:latin typeface="Arial Unicode MS" pitchFamily="34" charset="-122"/>
                <a:ea typeface="Arial Unicode MS" pitchFamily="34" charset="-122"/>
                <a:cs typeface="Arial Unicode MS" pitchFamily="34" charset="-122"/>
              </a:rPr>
              <a:t>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5    Медицинско свидетелство за удостоверяващо здравословно състояние необходимо за представяне в друга   </a:t>
            </a:r>
            <a:r>
              <a:rPr lang="ru-RU" altLang="zh-CN" sz="2200" dirty="0" err="1" smtClean="0">
                <a:solidFill>
                  <a:schemeClr val="bg1"/>
                </a:solidFill>
                <a:latin typeface="Arial Unicode MS" pitchFamily="34" charset="-122"/>
                <a:ea typeface="Arial Unicode MS" pitchFamily="34" charset="-122"/>
                <a:cs typeface="Arial Unicode MS" pitchFamily="34" charset="-122"/>
              </a:rPr>
              <a:t>държава</a:t>
            </a:r>
            <a:r>
              <a:rPr lang="ru-RU" altLang="zh-CN" sz="2200" dirty="0" smtClean="0">
                <a:solidFill>
                  <a:schemeClr val="bg1"/>
                </a:solidFill>
                <a:latin typeface="Arial Unicode MS" pitchFamily="34" charset="-122"/>
                <a:ea typeface="Arial Unicode MS" pitchFamily="34" charset="-122"/>
                <a:cs typeface="Arial Unicode MS" pitchFamily="34" charset="-122"/>
              </a:rPr>
              <a:t>-.....................................................................................................................................30.00 </a:t>
            </a:r>
            <a:r>
              <a:rPr lang="ru-RU" altLang="zh-CN" sz="2200" dirty="0">
                <a:solidFill>
                  <a:schemeClr val="bg1"/>
                </a:solidFill>
                <a:latin typeface="Arial Unicode MS" pitchFamily="34" charset="-122"/>
                <a:ea typeface="Arial Unicode MS" pitchFamily="34" charset="-122"/>
                <a:cs typeface="Arial Unicode MS" pitchFamily="34" charset="-122"/>
              </a:rPr>
              <a:t>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6    Медицинско свидетелство за удостоверяващо здравословно състояние необходимо за представяне пред застрахователна компания </a:t>
            </a:r>
            <a:r>
              <a:rPr lang="ru-RU" altLang="zh-CN" sz="2200" dirty="0" smtClean="0">
                <a:solidFill>
                  <a:schemeClr val="bg1"/>
                </a:solidFill>
                <a:latin typeface="Arial Unicode MS" pitchFamily="34" charset="-122"/>
                <a:ea typeface="Arial Unicode MS" pitchFamily="34" charset="-122"/>
                <a:cs typeface="Arial Unicode MS" pitchFamily="34" charset="-122"/>
              </a:rPr>
              <a:t>...............................................................................................................30.00 </a:t>
            </a:r>
            <a:r>
              <a:rPr lang="ru-RU" altLang="zh-CN" sz="2200" dirty="0">
                <a:solidFill>
                  <a:schemeClr val="bg1"/>
                </a:solidFill>
                <a:latin typeface="Arial Unicode MS" pitchFamily="34" charset="-122"/>
                <a:ea typeface="Arial Unicode MS" pitchFamily="34" charset="-122"/>
                <a:cs typeface="Arial Unicode MS" pitchFamily="34" charset="-122"/>
              </a:rPr>
              <a:t>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7.     Медицинска /извинителна/ бележка бланка МЗ 120</a:t>
            </a:r>
            <a:r>
              <a:rPr lang="ru-RU" altLang="zh-CN" sz="2200" dirty="0" smtClean="0">
                <a:solidFill>
                  <a:schemeClr val="bg1"/>
                </a:solidFill>
                <a:latin typeface="Arial Unicode MS" pitchFamily="34" charset="-122"/>
                <a:ea typeface="Arial Unicode MS" pitchFamily="34" charset="-122"/>
                <a:cs typeface="Arial Unicode MS" pitchFamily="34" charset="-122"/>
              </a:rPr>
              <a:t>............................................................................</a:t>
            </a:r>
            <a:r>
              <a:rPr lang="ru-RU" altLang="zh-CN" sz="2200" dirty="0">
                <a:solidFill>
                  <a:schemeClr val="bg1"/>
                </a:solidFill>
                <a:latin typeface="Arial Unicode MS" pitchFamily="34" charset="-122"/>
                <a:ea typeface="Arial Unicode MS" pitchFamily="34" charset="-122"/>
                <a:cs typeface="Arial Unicode MS" pitchFamily="34" charset="-122"/>
              </a:rPr>
              <a:t>1.00лв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8    Бл. 119 на МЗ ( за санаториално-курортно лечение и др.) / зелен талон</a:t>
            </a:r>
            <a:r>
              <a:rPr lang="ru-RU" altLang="zh-CN" sz="2200" dirty="0" smtClean="0">
                <a:solidFill>
                  <a:schemeClr val="bg1"/>
                </a:solidFill>
                <a:latin typeface="Arial Unicode MS" pitchFamily="34" charset="-122"/>
                <a:ea typeface="Arial Unicode MS" pitchFamily="34" charset="-122"/>
                <a:cs typeface="Arial Unicode MS" pitchFamily="34" charset="-122"/>
              </a:rPr>
              <a:t>/-........................................ </a:t>
            </a:r>
            <a:r>
              <a:rPr lang="ru-RU" altLang="zh-CN" sz="2200" dirty="0">
                <a:solidFill>
                  <a:schemeClr val="bg1"/>
                </a:solidFill>
                <a:latin typeface="Arial Unicode MS" pitchFamily="34" charset="-122"/>
                <a:ea typeface="Arial Unicode MS" pitchFamily="34" charset="-122"/>
                <a:cs typeface="Arial Unicode MS" pitchFamily="34" charset="-122"/>
              </a:rPr>
              <a:t>5.00 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9    Удостоверение за социални грижи - </a:t>
            </a:r>
            <a:r>
              <a:rPr lang="ru-RU" altLang="zh-CN" sz="2200" dirty="0" smtClean="0">
                <a:solidFill>
                  <a:schemeClr val="bg1"/>
                </a:solidFill>
                <a:latin typeface="Arial Unicode MS" pitchFamily="34" charset="-122"/>
                <a:ea typeface="Arial Unicode MS" pitchFamily="34" charset="-122"/>
                <a:cs typeface="Arial Unicode MS" pitchFamily="34" charset="-122"/>
              </a:rPr>
              <a:t>.....................................................................................................3.00 </a:t>
            </a:r>
            <a:r>
              <a:rPr lang="ru-RU" altLang="zh-CN" sz="2200" dirty="0">
                <a:solidFill>
                  <a:schemeClr val="bg1"/>
                </a:solidFill>
                <a:latin typeface="Arial Unicode MS" pitchFamily="34" charset="-122"/>
                <a:ea typeface="Arial Unicode MS" pitchFamily="34" charset="-122"/>
                <a:cs typeface="Arial Unicode MS" pitchFamily="34" charset="-122"/>
              </a:rPr>
              <a:t>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10      Съобщение за смърт и </a:t>
            </a:r>
            <a:r>
              <a:rPr lang="ru-RU" altLang="zh-CN" sz="2200" dirty="0" err="1">
                <a:solidFill>
                  <a:schemeClr val="bg1"/>
                </a:solidFill>
                <a:latin typeface="Arial Unicode MS" pitchFamily="34" charset="-122"/>
                <a:ea typeface="Arial Unicode MS" pitchFamily="34" charset="-122"/>
                <a:cs typeface="Arial Unicode MS" pitchFamily="34" charset="-122"/>
              </a:rPr>
              <a:t>разрешителна</a:t>
            </a:r>
            <a:r>
              <a:rPr lang="ru-RU" altLang="zh-CN" sz="2200" dirty="0">
                <a:solidFill>
                  <a:schemeClr val="bg1"/>
                </a:solidFill>
                <a:latin typeface="Arial Unicode MS" pitchFamily="34" charset="-122"/>
                <a:ea typeface="Arial Unicode MS" pitchFamily="34" charset="-122"/>
                <a:cs typeface="Arial Unicode MS" pitchFamily="34" charset="-122"/>
              </a:rPr>
              <a:t> </a:t>
            </a:r>
            <a:r>
              <a:rPr lang="ru-RU" altLang="zh-CN" sz="2200" dirty="0" smtClean="0">
                <a:solidFill>
                  <a:schemeClr val="bg1"/>
                </a:solidFill>
                <a:latin typeface="Arial Unicode MS" pitchFamily="34" charset="-122"/>
                <a:ea typeface="Arial Unicode MS" pitchFamily="34" charset="-122"/>
                <a:cs typeface="Arial Unicode MS" pitchFamily="34" charset="-122"/>
              </a:rPr>
              <a:t>за кремация.......................................................................</a:t>
            </a:r>
            <a:r>
              <a:rPr lang="ru-RU" altLang="zh-CN" sz="2200" dirty="0">
                <a:solidFill>
                  <a:schemeClr val="bg1"/>
                </a:solidFill>
                <a:latin typeface="Arial Unicode MS" pitchFamily="34" charset="-122"/>
                <a:ea typeface="Arial Unicode MS" pitchFamily="34" charset="-122"/>
                <a:cs typeface="Arial Unicode MS" pitchFamily="34" charset="-122"/>
              </a:rPr>
              <a:t>20.00лв.</a:t>
            </a:r>
          </a:p>
          <a:p>
            <a:endParaRPr lang="ru-RU" altLang="zh-CN" sz="2200" dirty="0">
              <a:solidFill>
                <a:schemeClr val="bg1"/>
              </a:solidFill>
              <a:latin typeface="Arial Unicode MS" pitchFamily="34" charset="-122"/>
              <a:ea typeface="Arial Unicode MS" pitchFamily="34" charset="-122"/>
              <a:cs typeface="Arial Unicode MS" pitchFamily="34" charset="-122"/>
            </a:endParaRPr>
          </a:p>
          <a:p>
            <a:r>
              <a:rPr lang="ru-RU" altLang="zh-CN" sz="2200" dirty="0">
                <a:solidFill>
                  <a:schemeClr val="bg1"/>
                </a:solidFill>
                <a:latin typeface="Arial Unicode MS" pitchFamily="34" charset="-122"/>
                <a:ea typeface="Arial Unicode MS" pitchFamily="34" charset="-122"/>
                <a:cs typeface="Arial Unicode MS" pitchFamily="34" charset="-122"/>
              </a:rPr>
              <a:t>11.   Предоставяне на Здравно-осигурителна книжка</a:t>
            </a:r>
            <a:r>
              <a:rPr lang="ru-RU" altLang="zh-CN" sz="2200" dirty="0" smtClean="0">
                <a:solidFill>
                  <a:schemeClr val="bg1"/>
                </a:solidFill>
                <a:latin typeface="Arial Unicode MS" pitchFamily="34" charset="-122"/>
                <a:ea typeface="Arial Unicode MS" pitchFamily="34" charset="-122"/>
                <a:cs typeface="Arial Unicode MS" pitchFamily="34" charset="-122"/>
              </a:rPr>
              <a:t>...............................................................................</a:t>
            </a:r>
            <a:r>
              <a:rPr lang="ru-RU" altLang="zh-CN" sz="2000" dirty="0" smtClean="0">
                <a:solidFill>
                  <a:schemeClr val="bg1"/>
                </a:solidFill>
                <a:latin typeface="Arial Unicode MS" pitchFamily="34" charset="-122"/>
                <a:ea typeface="Arial Unicode MS" pitchFamily="34" charset="-122"/>
                <a:cs typeface="Arial Unicode MS" pitchFamily="34" charset="-122"/>
              </a:rPr>
              <a:t>5.00лв</a:t>
            </a:r>
          </a:p>
          <a:p>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r>
              <a:rPr lang="ru-RU" altLang="zh-CN" sz="2000" dirty="0" smtClean="0">
                <a:solidFill>
                  <a:schemeClr val="bg1"/>
                </a:solidFill>
                <a:latin typeface="Arial Unicode MS" pitchFamily="34" charset="-122"/>
                <a:ea typeface="Arial Unicode MS" pitchFamily="34" charset="-122"/>
                <a:cs typeface="Arial Unicode MS" pitchFamily="34" charset="-122"/>
              </a:rPr>
              <a:t>12.  </a:t>
            </a:r>
            <a:r>
              <a:rPr lang="ru-RU" altLang="zh-CN" sz="2000" dirty="0" err="1" smtClean="0">
                <a:solidFill>
                  <a:schemeClr val="bg1"/>
                </a:solidFill>
                <a:latin typeface="Arial Unicode MS" pitchFamily="34" charset="-122"/>
                <a:ea typeface="Arial Unicode MS" pitchFamily="34" charset="-122"/>
                <a:cs typeface="Arial Unicode MS" pitchFamily="34" charset="-122"/>
              </a:rPr>
              <a:t>Издаване</a:t>
            </a:r>
            <a:r>
              <a:rPr lang="ru-RU" altLang="zh-CN" sz="2000" dirty="0" smtClean="0">
                <a:solidFill>
                  <a:schemeClr val="bg1"/>
                </a:solidFill>
                <a:latin typeface="Arial Unicode MS" pitchFamily="34" charset="-122"/>
                <a:ea typeface="Arial Unicode MS" pitchFamily="34" charset="-122"/>
                <a:cs typeface="Arial Unicode MS" pitchFamily="34" charset="-122"/>
              </a:rPr>
              <a:t> на </a:t>
            </a:r>
            <a:r>
              <a:rPr lang="ru-RU" altLang="zh-CN" sz="2000" dirty="0" err="1" smtClean="0">
                <a:solidFill>
                  <a:schemeClr val="bg1"/>
                </a:solidFill>
                <a:latin typeface="Arial Unicode MS" pitchFamily="34" charset="-122"/>
                <a:ea typeface="Arial Unicode MS" pitchFamily="34" charset="-122"/>
                <a:cs typeface="Arial Unicode MS" pitchFamily="34" charset="-122"/>
              </a:rPr>
              <a:t>дупликат</a:t>
            </a:r>
            <a:r>
              <a:rPr lang="ru-RU" altLang="zh-CN" sz="2000" dirty="0" smtClean="0">
                <a:solidFill>
                  <a:schemeClr val="bg1"/>
                </a:solidFill>
                <a:latin typeface="Arial Unicode MS" pitchFamily="34" charset="-122"/>
                <a:ea typeface="Arial Unicode MS" pitchFamily="34" charset="-122"/>
                <a:cs typeface="Arial Unicode MS" pitchFamily="34" charset="-122"/>
              </a:rPr>
              <a:t> / </a:t>
            </a:r>
            <a:r>
              <a:rPr lang="ru-RU" altLang="zh-CN" sz="2000" dirty="0" err="1" smtClean="0">
                <a:solidFill>
                  <a:schemeClr val="bg1"/>
                </a:solidFill>
                <a:latin typeface="Arial Unicode MS" pitchFamily="34" charset="-122"/>
                <a:ea typeface="Arial Unicode MS" pitchFamily="34" charset="-122"/>
                <a:cs typeface="Arial Unicode MS" pitchFamily="34" charset="-122"/>
              </a:rPr>
              <a:t>копие</a:t>
            </a:r>
            <a:r>
              <a:rPr lang="ru-RU" altLang="zh-CN" sz="2000" dirty="0" smtClean="0">
                <a:solidFill>
                  <a:schemeClr val="bg1"/>
                </a:solidFill>
                <a:latin typeface="Arial Unicode MS" pitchFamily="34" charset="-122"/>
                <a:ea typeface="Arial Unicode MS" pitchFamily="34" charset="-122"/>
                <a:cs typeface="Arial Unicode MS" pitchFamily="34" charset="-122"/>
              </a:rPr>
              <a:t>  или </a:t>
            </a:r>
            <a:r>
              <a:rPr lang="ru-RU" altLang="zh-CN" sz="2000" dirty="0" err="1" smtClean="0">
                <a:solidFill>
                  <a:schemeClr val="bg1"/>
                </a:solidFill>
                <a:latin typeface="Arial Unicode MS" pitchFamily="34" charset="-122"/>
                <a:ea typeface="Arial Unicode MS" pitchFamily="34" charset="-122"/>
                <a:cs typeface="Arial Unicode MS" pitchFamily="34" charset="-122"/>
              </a:rPr>
              <a:t>презаверка</a:t>
            </a:r>
            <a:r>
              <a:rPr lang="ru-RU" altLang="zh-CN" sz="2000" dirty="0" smtClean="0">
                <a:solidFill>
                  <a:schemeClr val="bg1"/>
                </a:solidFill>
                <a:latin typeface="Arial Unicode MS" pitchFamily="34" charset="-122"/>
                <a:ea typeface="Arial Unicode MS" pitchFamily="34" charset="-122"/>
                <a:cs typeface="Arial Unicode MS" pitchFamily="34" charset="-122"/>
              </a:rPr>
              <a:t> на документ………………………………………………………..3 .</a:t>
            </a:r>
            <a:r>
              <a:rPr lang="ru-RU" altLang="zh-CN" sz="2000" dirty="0" err="1" smtClean="0">
                <a:solidFill>
                  <a:schemeClr val="bg1"/>
                </a:solidFill>
                <a:latin typeface="Arial Unicode MS" pitchFamily="34" charset="-122"/>
                <a:ea typeface="Arial Unicode MS" pitchFamily="34" charset="-122"/>
                <a:cs typeface="Arial Unicode MS" pitchFamily="34" charset="-122"/>
              </a:rPr>
              <a:t>лв</a:t>
            </a:r>
            <a:r>
              <a:rPr lang="ru-RU" altLang="zh-CN" sz="2000" dirty="0" smtClean="0">
                <a:solidFill>
                  <a:schemeClr val="bg1"/>
                </a:solidFill>
                <a:latin typeface="Arial Unicode MS" pitchFamily="34" charset="-122"/>
                <a:ea typeface="Arial Unicode MS" pitchFamily="34" charset="-122"/>
                <a:cs typeface="Arial Unicode MS" pitchFamily="34" charset="-122"/>
              </a:rPr>
              <a:t>.</a:t>
            </a:r>
          </a:p>
          <a:p>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smtClean="0">
                <a:solidFill>
                  <a:schemeClr val="bg1"/>
                </a:solidFill>
                <a:latin typeface="Arial Unicode MS" pitchFamily="34" charset="-122"/>
                <a:ea typeface="Arial Unicode MS" pitchFamily="34" charset="-122"/>
                <a:cs typeface="Arial Unicode MS" pitchFamily="34" charset="-122"/>
              </a:rPr>
              <a:t>13. </a:t>
            </a:r>
            <a:r>
              <a:rPr lang="ru-RU" altLang="zh-CN" sz="2000" dirty="0" err="1" smtClean="0">
                <a:solidFill>
                  <a:schemeClr val="bg1"/>
                </a:solidFill>
                <a:latin typeface="Arial Unicode MS" pitchFamily="34" charset="-122"/>
                <a:ea typeface="Arial Unicode MS" pitchFamily="34" charset="-122"/>
                <a:cs typeface="Arial Unicode MS" pitchFamily="34" charset="-122"/>
              </a:rPr>
              <a:t>Издаване</a:t>
            </a:r>
            <a:r>
              <a:rPr lang="ru-RU" altLang="zh-CN" sz="2000" dirty="0" smtClean="0">
                <a:solidFill>
                  <a:schemeClr val="bg1"/>
                </a:solidFill>
                <a:latin typeface="Arial Unicode MS" pitchFamily="34" charset="-122"/>
                <a:ea typeface="Arial Unicode MS" pitchFamily="34" charset="-122"/>
                <a:cs typeface="Arial Unicode MS" pitchFamily="34" charset="-122"/>
              </a:rPr>
              <a:t> на  </a:t>
            </a:r>
            <a:r>
              <a:rPr lang="ru-RU" altLang="zh-CN" sz="2000" dirty="0" smtClean="0">
                <a:solidFill>
                  <a:schemeClr val="bg1"/>
                </a:solidFill>
                <a:latin typeface="Arial Unicode MS" pitchFamily="34" charset="-122"/>
                <a:ea typeface="Arial Unicode MS" pitchFamily="34" charset="-122"/>
                <a:cs typeface="Arial Unicode MS" pitchFamily="34" charset="-122"/>
              </a:rPr>
              <a:t>направление за </a:t>
            </a:r>
            <a:r>
              <a:rPr lang="ru-RU" altLang="zh-CN" sz="2000" dirty="0" err="1" smtClean="0">
                <a:solidFill>
                  <a:schemeClr val="bg1"/>
                </a:solidFill>
                <a:latin typeface="Arial Unicode MS" pitchFamily="34" charset="-122"/>
                <a:ea typeface="Arial Unicode MS" pitchFamily="34" charset="-122"/>
                <a:cs typeface="Arial Unicode MS" pitchFamily="34" charset="-122"/>
              </a:rPr>
              <a:t>първоначално</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err="1" smtClean="0">
                <a:solidFill>
                  <a:schemeClr val="bg1"/>
                </a:solidFill>
                <a:latin typeface="Arial Unicode MS" pitchFamily="34" charset="-122"/>
                <a:ea typeface="Arial Unicode MS" pitchFamily="34" charset="-122"/>
                <a:cs typeface="Arial Unicode MS" pitchFamily="34" charset="-122"/>
              </a:rPr>
              <a:t>явяване</a:t>
            </a:r>
            <a:r>
              <a:rPr lang="ru-RU" altLang="zh-CN" sz="2000" dirty="0" smtClean="0">
                <a:solidFill>
                  <a:schemeClr val="bg1"/>
                </a:solidFill>
                <a:latin typeface="Arial Unicode MS" pitchFamily="34" charset="-122"/>
                <a:ea typeface="Arial Unicode MS" pitchFamily="34" charset="-122"/>
                <a:cs typeface="Arial Unicode MS" pitchFamily="34" charset="-122"/>
              </a:rPr>
              <a:t> пред </a:t>
            </a:r>
            <a:r>
              <a:rPr lang="ru-RU" altLang="zh-CN" sz="2000" smtClean="0">
                <a:solidFill>
                  <a:schemeClr val="bg1"/>
                </a:solidFill>
                <a:latin typeface="Arial Unicode MS" pitchFamily="34" charset="-122"/>
                <a:ea typeface="Arial Unicode MS" pitchFamily="34" charset="-122"/>
                <a:cs typeface="Arial Unicode MS" pitchFamily="34" charset="-122"/>
              </a:rPr>
              <a:t>ТЕЛК</a:t>
            </a:r>
            <a:r>
              <a:rPr lang="ru-RU" altLang="zh-CN" sz="2000" smtClean="0">
                <a:solidFill>
                  <a:schemeClr val="bg1"/>
                </a:solidFill>
                <a:latin typeface="Arial Unicode MS" pitchFamily="34" charset="-122"/>
                <a:ea typeface="Arial Unicode MS" pitchFamily="34" charset="-122"/>
                <a:cs typeface="Arial Unicode MS" pitchFamily="34" charset="-122"/>
              </a:rPr>
              <a:t>…………………………………………………</a:t>
            </a:r>
            <a:r>
              <a:rPr lang="ru-RU" altLang="zh-CN" sz="2000" dirty="0" smtClean="0">
                <a:solidFill>
                  <a:schemeClr val="bg1"/>
                </a:solidFill>
                <a:latin typeface="Arial Unicode MS" pitchFamily="34" charset="-122"/>
                <a:ea typeface="Arial Unicode MS" pitchFamily="34" charset="-122"/>
                <a:cs typeface="Arial Unicode MS" pitchFamily="34" charset="-122"/>
              </a:rPr>
              <a:t>20 </a:t>
            </a:r>
            <a:r>
              <a:rPr lang="ru-RU" altLang="zh-CN" sz="2000" dirty="0" err="1" smtClean="0">
                <a:solidFill>
                  <a:schemeClr val="bg1"/>
                </a:solidFill>
                <a:latin typeface="Arial Unicode MS" pitchFamily="34" charset="-122"/>
                <a:ea typeface="Arial Unicode MS" pitchFamily="34" charset="-122"/>
                <a:cs typeface="Arial Unicode MS" pitchFamily="34" charset="-122"/>
              </a:rPr>
              <a:t>лв</a:t>
            </a:r>
            <a:r>
              <a:rPr lang="ru-RU" altLang="zh-CN" sz="2000" dirty="0" smtClean="0">
                <a:solidFill>
                  <a:schemeClr val="bg1"/>
                </a:solidFill>
                <a:latin typeface="Arial Unicode MS" pitchFamily="34" charset="-122"/>
                <a:ea typeface="Arial Unicode MS" pitchFamily="34" charset="-122"/>
                <a:cs typeface="Arial Unicode MS" pitchFamily="34" charset="-122"/>
              </a:rPr>
              <a:t>.</a:t>
            </a:r>
            <a:endParaRPr lang="zh-CN" altLang="en-US"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32239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bg-BG" altLang="zh-CN" sz="3600" dirty="0" smtClean="0">
                <a:solidFill>
                  <a:schemeClr val="bg1"/>
                </a:solidFill>
                <a:latin typeface="Arial Unicode MS" pitchFamily="34" charset="-122"/>
                <a:ea typeface="Arial Unicode MS" pitchFamily="34" charset="-122"/>
                <a:cs typeface="Arial Unicode MS" pitchFamily="34" charset="-122"/>
              </a:rPr>
              <a:t>Нормативна база</a:t>
            </a:r>
            <a:endParaRPr lang="zh-CN" altLang="en-US" sz="3600" dirty="0">
              <a:solidFill>
                <a:schemeClr val="bg1"/>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1268760"/>
            <a:ext cx="8229600" cy="5184576"/>
          </a:xfrm>
        </p:spPr>
        <p:style>
          <a:lnRef idx="0">
            <a:schemeClr val="accent5"/>
          </a:lnRef>
          <a:fillRef idx="3">
            <a:schemeClr val="accent5"/>
          </a:fillRef>
          <a:effectRef idx="3">
            <a:schemeClr val="accent5"/>
          </a:effectRef>
          <a:fontRef idx="minor">
            <a:schemeClr val="lt1"/>
          </a:fontRef>
        </p:style>
        <p:txBody>
          <a:bodyPr>
            <a:normAutofit/>
          </a:bodyPr>
          <a:lstStyle/>
          <a:p>
            <a:pPr marL="0" indent="0" algn="ctr">
              <a:buNone/>
            </a:pPr>
            <a:r>
              <a:rPr lang="bg-BG" altLang="zh-CN" b="1" dirty="0" smtClean="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Наредба №</a:t>
            </a:r>
            <a:r>
              <a:rPr lang="ru-RU" altLang="zh-CN" b="1" dirty="0" smtClean="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2 от </a:t>
            </a:r>
            <a:r>
              <a:rPr lang="ru-RU" altLang="zh-CN"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25 март 2016 г.</a:t>
            </a:r>
          </a:p>
          <a:p>
            <a:pPr marL="0" indent="0" algn="ctr">
              <a:buNone/>
            </a:pPr>
            <a:r>
              <a:rPr lang="ru-RU" altLang="zh-CN" sz="2000" dirty="0">
                <a:solidFill>
                  <a:srgbClr val="C00000"/>
                </a:solidFill>
                <a:latin typeface="Arial Unicode MS" pitchFamily="34" charset="-122"/>
                <a:ea typeface="Arial Unicode MS" pitchFamily="34" charset="-122"/>
                <a:cs typeface="Arial Unicode MS" pitchFamily="34" charset="-122"/>
              </a:rPr>
              <a:t>за определяне на основния пакет от здравни дейности, гарантиран от бюджета </a:t>
            </a:r>
            <a:r>
              <a:rPr lang="ru-RU" altLang="zh-CN" sz="2000" dirty="0" smtClean="0">
                <a:solidFill>
                  <a:srgbClr val="C00000"/>
                </a:solidFill>
                <a:latin typeface="Arial Unicode MS" pitchFamily="34" charset="-122"/>
                <a:ea typeface="Arial Unicode MS" pitchFamily="34" charset="-122"/>
                <a:cs typeface="Arial Unicode MS" pitchFamily="34" charset="-122"/>
              </a:rPr>
              <a:t>на НЗОК</a:t>
            </a:r>
            <a:endParaRPr lang="bg-BG"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r>
              <a:rPr lang="bg-BG" altLang="zh-CN" sz="1600" dirty="0" smtClean="0">
                <a:solidFill>
                  <a:schemeClr val="bg1"/>
                </a:solidFill>
                <a:latin typeface="Arial Unicode MS" pitchFamily="34" charset="-122"/>
                <a:ea typeface="Arial Unicode MS" pitchFamily="34" charset="-122"/>
                <a:cs typeface="Arial Unicode MS" pitchFamily="34" charset="-122"/>
              </a:rPr>
              <a:t>                      </a:t>
            </a:r>
            <a:r>
              <a:rPr lang="en-US" altLang="zh-CN" sz="1600" dirty="0" smtClean="0">
                <a:solidFill>
                  <a:schemeClr val="bg1"/>
                </a:solidFill>
                <a:latin typeface="Arial Unicode MS" pitchFamily="34" charset="-122"/>
                <a:ea typeface="Arial Unicode MS" pitchFamily="34" charset="-122"/>
                <a:cs typeface="Arial Unicode MS" pitchFamily="34" charset="-122"/>
              </a:rPr>
              <a:t>(</a:t>
            </a:r>
            <a:r>
              <a:rPr lang="ru-RU" altLang="zh-CN" sz="1600" dirty="0" smtClean="0">
                <a:solidFill>
                  <a:schemeClr val="bg1"/>
                </a:solidFill>
                <a:latin typeface="Arial Unicode MS" pitchFamily="34" charset="-122"/>
                <a:ea typeface="Arial Unicode MS" pitchFamily="34" charset="-122"/>
                <a:cs typeface="Arial Unicode MS" pitchFamily="34" charset="-122"/>
              </a:rPr>
              <a:t>Отменя </a:t>
            </a:r>
            <a:r>
              <a:rPr lang="ru-RU" altLang="zh-CN" sz="1600" dirty="0">
                <a:solidFill>
                  <a:schemeClr val="bg1"/>
                </a:solidFill>
                <a:latin typeface="Arial Unicode MS" pitchFamily="34" charset="-122"/>
                <a:ea typeface="Arial Unicode MS" pitchFamily="34" charset="-122"/>
                <a:cs typeface="Arial Unicode MS" pitchFamily="34" charset="-122"/>
              </a:rPr>
              <a:t>се Наредба № 40 от </a:t>
            </a:r>
            <a:r>
              <a:rPr lang="ru-RU" altLang="zh-CN" sz="1600" dirty="0" smtClean="0">
                <a:solidFill>
                  <a:schemeClr val="bg1"/>
                </a:solidFill>
                <a:latin typeface="Arial Unicode MS" pitchFamily="34" charset="-122"/>
                <a:ea typeface="Arial Unicode MS" pitchFamily="34" charset="-122"/>
                <a:cs typeface="Arial Unicode MS" pitchFamily="34" charset="-122"/>
              </a:rPr>
              <a:t>2004</a:t>
            </a:r>
            <a:r>
              <a:rPr lang="bg-BG" altLang="zh-CN" sz="1600" dirty="0" smtClean="0">
                <a:solidFill>
                  <a:schemeClr val="bg1"/>
                </a:solidFill>
                <a:latin typeface="Arial Unicode MS" pitchFamily="34" charset="-122"/>
                <a:ea typeface="Arial Unicode MS" pitchFamily="34" charset="-122"/>
                <a:cs typeface="Arial Unicode MS" pitchFamily="34" charset="-122"/>
              </a:rPr>
              <a:t>г.</a:t>
            </a:r>
            <a:r>
              <a:rPr lang="en-US" altLang="zh-CN" sz="1600" dirty="0" smtClean="0">
                <a:solidFill>
                  <a:schemeClr val="bg1"/>
                </a:solidFill>
                <a:latin typeface="Arial Unicode MS" pitchFamily="34" charset="-122"/>
                <a:ea typeface="Arial Unicode MS" pitchFamily="34" charset="-122"/>
                <a:cs typeface="Arial Unicode MS" pitchFamily="34" charset="-122"/>
              </a:rPr>
              <a:t>)</a:t>
            </a:r>
            <a:r>
              <a:rPr lang="ru-RU" altLang="zh-CN" sz="16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smtClean="0">
                <a:solidFill>
                  <a:schemeClr val="bg1"/>
                </a:solidFill>
                <a:latin typeface="Arial Unicode MS" pitchFamily="34" charset="-122"/>
                <a:ea typeface="Arial Unicode MS" pitchFamily="34" charset="-122"/>
                <a:cs typeface="Arial Unicode MS" pitchFamily="34" charset="-122"/>
              </a:rPr>
              <a:t>и включва: </a:t>
            </a:r>
          </a:p>
          <a:p>
            <a:pPr marL="0" indent="0" algn="ctr">
              <a:buNone/>
            </a:pPr>
            <a:r>
              <a:rPr lang="bg-BG" altLang="zh-CN" sz="2000" dirty="0" smtClean="0">
                <a:solidFill>
                  <a:schemeClr val="bg1"/>
                </a:solidFill>
                <a:latin typeface="Arial Unicode MS" pitchFamily="34" charset="-122"/>
                <a:ea typeface="Arial Unicode MS" pitchFamily="34" charset="-122"/>
                <a:cs typeface="Arial Unicode MS" pitchFamily="34" charset="-122"/>
              </a:rPr>
              <a:t>      Здравно-информационни дейности,  </a:t>
            </a:r>
            <a:r>
              <a:rPr lang="bg-BG" altLang="zh-CN" sz="2000" dirty="0">
                <a:solidFill>
                  <a:schemeClr val="bg1"/>
                </a:solidFill>
                <a:latin typeface="Arial Unicode MS" pitchFamily="34" charset="-122"/>
                <a:ea typeface="Arial Unicode MS" pitchFamily="34" charset="-122"/>
                <a:cs typeface="Arial Unicode MS" pitchFamily="34" charset="-122"/>
              </a:rPr>
              <a:t>Промоция на </a:t>
            </a:r>
            <a:r>
              <a:rPr lang="bg-BG" altLang="zh-CN" sz="2000" dirty="0" smtClean="0">
                <a:solidFill>
                  <a:schemeClr val="bg1"/>
                </a:solidFill>
                <a:latin typeface="Arial Unicode MS" pitchFamily="34" charset="-122"/>
                <a:ea typeface="Arial Unicode MS" pitchFamily="34" charset="-122"/>
                <a:cs typeface="Arial Unicode MS" pitchFamily="34" charset="-122"/>
              </a:rPr>
              <a:t>здравето,</a:t>
            </a:r>
          </a:p>
          <a:p>
            <a:pPr marL="0" indent="0" algn="ctr">
              <a:buNone/>
            </a:pPr>
            <a:r>
              <a:rPr lang="bg-BG" altLang="zh-CN" sz="2000" dirty="0" smtClean="0">
                <a:solidFill>
                  <a:schemeClr val="bg1"/>
                </a:solidFill>
                <a:latin typeface="Arial Unicode MS" pitchFamily="34" charset="-122"/>
                <a:ea typeface="Arial Unicode MS" pitchFamily="34" charset="-122"/>
                <a:cs typeface="Arial Unicode MS" pitchFamily="34" charset="-122"/>
              </a:rPr>
              <a:t>      Профилактика на заболяванията</a:t>
            </a:r>
            <a:r>
              <a:rPr lang="bg-BG" altLang="zh-CN" sz="2000" dirty="0">
                <a:solidFill>
                  <a:schemeClr val="bg1"/>
                </a:solidFill>
                <a:latin typeface="Arial Unicode MS" pitchFamily="34" charset="-122"/>
                <a:ea typeface="Arial Unicode MS" pitchFamily="34" charset="-122"/>
                <a:cs typeface="Arial Unicode MS" pitchFamily="34" charset="-122"/>
              </a:rPr>
              <a:t>, </a:t>
            </a:r>
            <a:r>
              <a:rPr lang="bg-BG" altLang="zh-CN" sz="2000" dirty="0" smtClean="0">
                <a:solidFill>
                  <a:schemeClr val="bg1"/>
                </a:solidFill>
                <a:latin typeface="Arial Unicode MS" pitchFamily="34" charset="-122"/>
                <a:ea typeface="Arial Unicode MS" pitchFamily="34" charset="-122"/>
                <a:cs typeface="Arial Unicode MS" pitchFamily="34" charset="-122"/>
              </a:rPr>
              <a:t>Диспансеризация</a:t>
            </a:r>
            <a:r>
              <a:rPr lang="bg-BG" altLang="zh-CN" sz="2000" dirty="0">
                <a:solidFill>
                  <a:schemeClr val="bg1"/>
                </a:solidFill>
                <a:latin typeface="Arial Unicode MS" pitchFamily="34" charset="-122"/>
                <a:ea typeface="Arial Unicode MS" pitchFamily="34" charset="-122"/>
                <a:cs typeface="Arial Unicode MS" pitchFamily="34" charset="-122"/>
              </a:rPr>
              <a:t>, Контрол на инфекциозни </a:t>
            </a:r>
            <a:r>
              <a:rPr lang="bg-BG" altLang="zh-CN" sz="2000" dirty="0" smtClean="0">
                <a:solidFill>
                  <a:schemeClr val="bg1"/>
                </a:solidFill>
                <a:latin typeface="Arial Unicode MS" pitchFamily="34" charset="-122"/>
                <a:ea typeface="Arial Unicode MS" pitchFamily="34" charset="-122"/>
                <a:cs typeface="Arial Unicode MS" pitchFamily="34" charset="-122"/>
              </a:rPr>
              <a:t>заболявания</a:t>
            </a:r>
            <a:r>
              <a:rPr lang="bg-BG" altLang="zh-CN" sz="2000" dirty="0">
                <a:solidFill>
                  <a:schemeClr val="bg1"/>
                </a:solidFill>
                <a:latin typeface="Arial Unicode MS" pitchFamily="34" charset="-122"/>
                <a:ea typeface="Arial Unicode MS" pitchFamily="34" charset="-122"/>
                <a:cs typeface="Arial Unicode MS" pitchFamily="34" charset="-122"/>
              </a:rPr>
              <a:t>, Диагностично-лечебна дейност, Дейност по медицинска </a:t>
            </a:r>
            <a:r>
              <a:rPr lang="bg-BG" altLang="zh-CN" sz="2000" dirty="0" smtClean="0">
                <a:solidFill>
                  <a:schemeClr val="bg1"/>
                </a:solidFill>
                <a:latin typeface="Arial Unicode MS" pitchFamily="34" charset="-122"/>
                <a:ea typeface="Arial Unicode MS" pitchFamily="34" charset="-122"/>
                <a:cs typeface="Arial Unicode MS" pitchFamily="34" charset="-122"/>
              </a:rPr>
              <a:t>експертиза, </a:t>
            </a:r>
            <a:r>
              <a:rPr lang="ru-RU" altLang="zh-CN" sz="2000" dirty="0">
                <a:solidFill>
                  <a:schemeClr val="bg1"/>
                </a:solidFill>
                <a:latin typeface="Arial Unicode MS" pitchFamily="34" charset="-122"/>
                <a:ea typeface="Arial Unicode MS" pitchFamily="34" charset="-122"/>
                <a:cs typeface="Arial Unicode MS" pitchFamily="34" charset="-122"/>
              </a:rPr>
              <a:t>Осигуряване на достъп до медицинска помощ на </a:t>
            </a:r>
            <a:r>
              <a:rPr lang="ru-RU" altLang="zh-CN" sz="2000" dirty="0" smtClean="0">
                <a:solidFill>
                  <a:schemeClr val="bg1"/>
                </a:solidFill>
                <a:latin typeface="Arial Unicode MS" pitchFamily="34" charset="-122"/>
                <a:ea typeface="Arial Unicode MS" pitchFamily="34" charset="-122"/>
                <a:cs typeface="Arial Unicode MS" pitchFamily="34" charset="-122"/>
              </a:rPr>
              <a:t>задължително здравноосигурените </a:t>
            </a:r>
            <a:r>
              <a:rPr lang="ru-RU" altLang="zh-CN" sz="2000" dirty="0">
                <a:solidFill>
                  <a:schemeClr val="bg1"/>
                </a:solidFill>
                <a:latin typeface="Arial Unicode MS" pitchFamily="34" charset="-122"/>
                <a:ea typeface="Arial Unicode MS" pitchFamily="34" charset="-122"/>
                <a:cs typeface="Arial Unicode MS" pitchFamily="34" charset="-122"/>
              </a:rPr>
              <a:t>лица извън обявения работен </a:t>
            </a:r>
            <a:r>
              <a:rPr lang="ru-RU" altLang="zh-CN" sz="2000" dirty="0" smtClean="0">
                <a:solidFill>
                  <a:schemeClr val="bg1"/>
                </a:solidFill>
                <a:latin typeface="Arial Unicode MS" pitchFamily="34" charset="-122"/>
                <a:ea typeface="Arial Unicode MS" pitchFamily="34" charset="-122"/>
                <a:cs typeface="Arial Unicode MS" pitchFamily="34" charset="-122"/>
              </a:rPr>
              <a:t>график, </a:t>
            </a:r>
          </a:p>
          <a:p>
            <a:pPr marL="0" indent="0" algn="ctr">
              <a:buNone/>
            </a:pPr>
            <a:endParaRPr lang="ru-RU" altLang="zh-CN" sz="800" dirty="0" smtClean="0">
              <a:solidFill>
                <a:schemeClr val="bg1"/>
              </a:solidFill>
              <a:latin typeface="Arial Unicode MS" pitchFamily="34" charset="-122"/>
              <a:ea typeface="Arial Unicode MS" pitchFamily="34" charset="-122"/>
              <a:cs typeface="Arial Unicode MS" pitchFamily="34" charset="-122"/>
            </a:endParaRPr>
          </a:p>
          <a:p>
            <a:pPr>
              <a:buFontTx/>
              <a:buChar char="-"/>
            </a:pPr>
            <a:r>
              <a:rPr lang="ru-RU" altLang="zh-CN" sz="2000" dirty="0" smtClean="0">
                <a:solidFill>
                  <a:schemeClr val="bg1"/>
                </a:solidFill>
                <a:latin typeface="Arial Unicode MS" pitchFamily="34" charset="-122"/>
                <a:ea typeface="Arial Unicode MS" pitchFamily="34" charset="-122"/>
                <a:cs typeface="Arial Unicode MS" pitchFamily="34" charset="-122"/>
              </a:rPr>
              <a:t>7 </a:t>
            </a:r>
            <a:r>
              <a:rPr lang="ru-RU" altLang="zh-CN" sz="2000" dirty="0" err="1" smtClean="0">
                <a:solidFill>
                  <a:schemeClr val="bg1"/>
                </a:solidFill>
                <a:latin typeface="Arial Unicode MS" pitchFamily="34" charset="-122"/>
                <a:ea typeface="Arial Unicode MS" pitchFamily="34" charset="-122"/>
                <a:cs typeface="Arial Unicode MS" pitchFamily="34" charset="-122"/>
              </a:rPr>
              <a:t>страници</a:t>
            </a:r>
            <a:r>
              <a:rPr lang="ru-RU" altLang="zh-CN" sz="2000" dirty="0" smtClean="0">
                <a:solidFill>
                  <a:schemeClr val="bg1"/>
                </a:solidFill>
                <a:latin typeface="Arial Unicode MS" pitchFamily="34" charset="-122"/>
                <a:ea typeface="Arial Unicode MS" pitchFamily="34" charset="-122"/>
                <a:cs typeface="Arial Unicode MS" pitchFamily="34" charset="-122"/>
              </a:rPr>
              <a:t> текст и над 180 дейности</a:t>
            </a:r>
            <a:endParaRPr lang="bg-BG" altLang="zh-CN" sz="2000" dirty="0" smtClean="0">
              <a:solidFill>
                <a:schemeClr val="bg1"/>
              </a:solidFill>
              <a:latin typeface="Arial Unicode MS" pitchFamily="34" charset="-122"/>
              <a:ea typeface="Arial Unicode MS" pitchFamily="34" charset="-122"/>
              <a:cs typeface="Arial Unicode MS" pitchFamily="34" charset="-122"/>
            </a:endParaRPr>
          </a:p>
          <a:p>
            <a:r>
              <a:rPr lang="bg-BG" altLang="zh-CN" sz="2000" dirty="0" smtClean="0">
                <a:solidFill>
                  <a:srgbClr val="C00000"/>
                </a:solidFill>
                <a:latin typeface="Arial Unicode MS" pitchFamily="34" charset="-122"/>
                <a:ea typeface="Arial Unicode MS" pitchFamily="34" charset="-122"/>
                <a:cs typeface="Arial Unicode MS" pitchFamily="34" charset="-122"/>
              </a:rPr>
              <a:t>НРД, Закон за здравето </a:t>
            </a:r>
            <a:r>
              <a:rPr lang="bg-BG" sz="2000" dirty="0">
                <a:latin typeface="Times New Roman" panose="02020603050405020304" pitchFamily="18" charset="0"/>
                <a:ea typeface="Times New Roman" panose="02020603050405020304" pitchFamily="18" charset="0"/>
              </a:rPr>
              <a:t>по чл.64а от </a:t>
            </a:r>
            <a:r>
              <a:rPr lang="bg-BG" sz="2000" dirty="0" smtClean="0">
                <a:latin typeface="Times New Roman" panose="02020603050405020304" pitchFamily="18" charset="0"/>
                <a:ea typeface="Times New Roman" panose="02020603050405020304" pitchFamily="18" charset="0"/>
              </a:rPr>
              <a:t>ЗЗО, </a:t>
            </a:r>
          </a:p>
          <a:p>
            <a:r>
              <a:rPr lang="bg-BG" sz="2000" dirty="0" smtClean="0">
                <a:latin typeface="Times New Roman" panose="02020603050405020304" pitchFamily="18" charset="0"/>
                <a:ea typeface="Times New Roman" panose="02020603050405020304" pitchFamily="18" charset="0"/>
              </a:rPr>
              <a:t>Наредба за достъпа</a:t>
            </a:r>
            <a:endParaRPr lang="bg-BG" altLang="zh-CN" sz="2000" dirty="0" smtClean="0">
              <a:solidFill>
                <a:schemeClr val="bg1"/>
              </a:solidFill>
              <a:latin typeface="Arial Unicode MS" pitchFamily="34" charset="-122"/>
              <a:ea typeface="Arial Unicode MS" pitchFamily="34" charset="-122"/>
              <a:cs typeface="Arial Unicode MS" pitchFamily="34" charset="-122"/>
            </a:endParaRPr>
          </a:p>
          <a:p>
            <a:endParaRPr lang="zh-CN" altLang="en-US" sz="2000" dirty="0">
              <a:solidFill>
                <a:schemeClr val="bg1"/>
              </a:solidFill>
              <a:latin typeface="Arial Unicode MS" pitchFamily="34" charset="-122"/>
              <a:ea typeface="Arial Unicode MS" pitchFamily="34" charset="-122"/>
              <a:cs typeface="Arial Unicode MS"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0644"/>
            <a:ext cx="8229600" cy="1143000"/>
          </a:xfrm>
          <a:effectLst>
            <a:outerShdw blurRad="50800" dist="38100" dir="16200000" rotWithShape="0">
              <a:prstClr val="black">
                <a:alpha val="40000"/>
              </a:prstClr>
            </a:outerShdw>
          </a:effectLst>
        </p:spPr>
        <p:txBody>
          <a:bodyPr>
            <a:normAutofit/>
          </a:bodyPr>
          <a:lstStyle/>
          <a:p>
            <a:r>
              <a:rPr lang="bg-BG" altLang="zh-CN" sz="3600" dirty="0" smtClean="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БЛАГОДАРЯ ЗА ВНИМАНИЕТО</a:t>
            </a:r>
            <a:endParaRPr lang="zh-CN" altLang="en-US" sz="3600"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bg-BG" altLang="zh-CN" sz="3600" dirty="0">
                <a:solidFill>
                  <a:prstClr val="white"/>
                </a:solidFill>
                <a:latin typeface="Arial Unicode MS" pitchFamily="34" charset="-122"/>
                <a:ea typeface="Arial Unicode MS" pitchFamily="34" charset="-122"/>
                <a:cs typeface="Arial Unicode MS" pitchFamily="34" charset="-122"/>
              </a:rPr>
              <a:t>Нормативна база</a:t>
            </a:r>
            <a:endParaRPr lang="zh-CN" altLang="en-US" sz="2800" dirty="0">
              <a:solidFill>
                <a:schemeClr val="bg1"/>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1417638"/>
            <a:ext cx="8229600" cy="5179714"/>
          </a:xfrm>
        </p:spPr>
        <p:style>
          <a:lnRef idx="0">
            <a:schemeClr val="accent5"/>
          </a:lnRef>
          <a:fillRef idx="3">
            <a:schemeClr val="accent5"/>
          </a:fillRef>
          <a:effectRef idx="3">
            <a:schemeClr val="accent5"/>
          </a:effectRef>
          <a:fontRef idx="minor">
            <a:schemeClr val="lt1"/>
          </a:fontRef>
        </p:style>
        <p:txBody>
          <a:bodyPr>
            <a:normAutofit/>
          </a:bodyPr>
          <a:lstStyle/>
          <a:p>
            <a:endParaRPr lang="bg-BG"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lgn="ctr">
              <a:buNone/>
            </a:pPr>
            <a:r>
              <a:rPr lang="bg-BG" altLang="zh-CN" sz="4000" b="1" dirty="0" smtClean="0">
                <a:solidFill>
                  <a:srgbClr val="C00000"/>
                </a:solidFill>
                <a:latin typeface="Arial Unicode MS" pitchFamily="34" charset="-122"/>
                <a:ea typeface="Arial Unicode MS" pitchFamily="34" charset="-122"/>
                <a:cs typeface="Arial Unicode MS" pitchFamily="34" charset="-122"/>
              </a:rPr>
              <a:t>     </a:t>
            </a:r>
            <a:r>
              <a:rPr lang="bg-BG" altLang="zh-CN" b="1" dirty="0" smtClean="0">
                <a:solidFill>
                  <a:srgbClr val="C00000"/>
                </a:solidFill>
                <a:latin typeface="Arial Unicode MS" pitchFamily="34" charset="-122"/>
                <a:ea typeface="Arial Unicode MS" pitchFamily="34" charset="-122"/>
                <a:cs typeface="Arial Unicode MS" pitchFamily="34" charset="-122"/>
              </a:rPr>
              <a:t>Общопрактикуващ лекар е с основен пакет с над 180 дейности!</a:t>
            </a:r>
          </a:p>
          <a:p>
            <a:pPr marL="0" indent="0" algn="ctr">
              <a:buNone/>
            </a:pPr>
            <a:r>
              <a:rPr lang="bg-BG" altLang="zh-CN" sz="3600" dirty="0" smtClean="0">
                <a:solidFill>
                  <a:schemeClr val="bg1"/>
                </a:solidFill>
                <a:latin typeface="Arial Unicode MS" pitchFamily="34" charset="-122"/>
                <a:ea typeface="Arial Unicode MS" pitchFamily="34" charset="-122"/>
                <a:cs typeface="Arial Unicode MS" pitchFamily="34" charset="-122"/>
              </a:rPr>
              <a:t>За сравнение основен пакет за специалността </a:t>
            </a:r>
            <a:r>
              <a:rPr lang="bg-BG" altLang="zh-CN" sz="3600" b="1" dirty="0" err="1" smtClean="0">
                <a:solidFill>
                  <a:schemeClr val="tx1"/>
                </a:solidFill>
                <a:latin typeface="Arial Unicode MS" pitchFamily="34" charset="-122"/>
                <a:ea typeface="Arial Unicode MS" pitchFamily="34" charset="-122"/>
                <a:cs typeface="Arial Unicode MS" pitchFamily="34" charset="-122"/>
              </a:rPr>
              <a:t>ревматология</a:t>
            </a:r>
            <a:r>
              <a:rPr lang="bg-BG" altLang="zh-CN" sz="3600" b="1" dirty="0" smtClean="0">
                <a:solidFill>
                  <a:schemeClr val="tx1"/>
                </a:solidFill>
                <a:latin typeface="Arial Unicode MS" pitchFamily="34" charset="-122"/>
                <a:ea typeface="Arial Unicode MS" pitchFamily="34" charset="-122"/>
                <a:cs typeface="Arial Unicode MS" pitchFamily="34" charset="-122"/>
              </a:rPr>
              <a:t>:</a:t>
            </a:r>
          </a:p>
          <a:p>
            <a:pPr marL="0" indent="0" algn="ctr">
              <a:buNone/>
            </a:pPr>
            <a:endParaRPr lang="bg-BG" altLang="zh-CN" sz="800" b="1" dirty="0" smtClean="0">
              <a:solidFill>
                <a:schemeClr val="tx1"/>
              </a:solidFill>
              <a:latin typeface="Arial Unicode MS" pitchFamily="34" charset="-122"/>
              <a:ea typeface="Arial Unicode MS" pitchFamily="34" charset="-122"/>
              <a:cs typeface="Arial Unicode MS" pitchFamily="34" charset="-122"/>
            </a:endParaRPr>
          </a:p>
          <a:p>
            <a:pPr marL="0" indent="0" algn="ctr">
              <a:buNone/>
            </a:pPr>
            <a:r>
              <a:rPr lang="bg-BG" altLang="zh-CN" b="1" dirty="0" smtClean="0">
                <a:solidFill>
                  <a:schemeClr val="tx1"/>
                </a:solidFill>
                <a:latin typeface="Arial Unicode MS" pitchFamily="34" charset="-122"/>
                <a:ea typeface="Arial Unicode MS" pitchFamily="34" charset="-122"/>
                <a:cs typeface="Arial Unicode MS" pitchFamily="34" charset="-122"/>
              </a:rPr>
              <a:t>3 дейности:</a:t>
            </a:r>
          </a:p>
          <a:p>
            <a:pPr marL="0" indent="0" algn="ctr">
              <a:buNone/>
            </a:pPr>
            <a:endParaRPr lang="bg-BG" altLang="zh-CN" sz="800" dirty="0" smtClean="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1. Функционална оценка на опорно-двигателния апарат.</a:t>
            </a:r>
          </a:p>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2. Микроскопско изследване на синовиална течност.</a:t>
            </a:r>
          </a:p>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3. Директно микроскопско изследване на синовиална течност за бактерии.</a:t>
            </a:r>
            <a:endParaRPr lang="bg-BG"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endParaRPr lang="zh-CN" altLang="en-US" sz="36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071223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bg/>
                                          </p:spTgt>
                                        </p:tgtEl>
                                        <p:attrNameLst>
                                          <p:attrName>ppt_x</p:attrName>
                                          <p:attrName>ppt_y</p:attrName>
                                        </p:attrNameLst>
                                      </p:cBhvr>
                                    </p:animMotion>
                                    <p:animRot by="1500000">
                                      <p:cBhvr>
                                        <p:cTn id="7" dur="125" fill="hold">
                                          <p:stCondLst>
                                            <p:cond delay="0"/>
                                          </p:stCondLst>
                                        </p:cTn>
                                        <p:tgtEl>
                                          <p:spTgt spid="3">
                                            <p:bg/>
                                          </p:spTgt>
                                        </p:tgtEl>
                                        <p:attrNameLst>
                                          <p:attrName>r</p:attrName>
                                        </p:attrNameLst>
                                      </p:cBhvr>
                                    </p:animRot>
                                    <p:animRot by="-1500000">
                                      <p:cBhvr>
                                        <p:cTn id="8" dur="125" fill="hold">
                                          <p:stCondLst>
                                            <p:cond delay="125"/>
                                          </p:stCondLst>
                                        </p:cTn>
                                        <p:tgtEl>
                                          <p:spTgt spid="3">
                                            <p:bg/>
                                          </p:spTgt>
                                        </p:tgtEl>
                                        <p:attrNameLst>
                                          <p:attrName>r</p:attrName>
                                        </p:attrNameLst>
                                      </p:cBhvr>
                                    </p:animRot>
                                    <p:animRot by="-1500000">
                                      <p:cBhvr>
                                        <p:cTn id="9" dur="125" fill="hold">
                                          <p:stCondLst>
                                            <p:cond delay="250"/>
                                          </p:stCondLst>
                                        </p:cTn>
                                        <p:tgtEl>
                                          <p:spTgt spid="3">
                                            <p:bg/>
                                          </p:spTgt>
                                        </p:tgtEl>
                                        <p:attrNameLst>
                                          <p:attrName>r</p:attrName>
                                        </p:attrNameLst>
                                      </p:cBhvr>
                                    </p:animRot>
                                    <p:animRot by="1500000">
                                      <p:cBhvr>
                                        <p:cTn id="10" dur="125" fill="hold">
                                          <p:stCondLst>
                                            <p:cond delay="375"/>
                                          </p:stCondLst>
                                        </p:cTn>
                                        <p:tgtEl>
                                          <p:spTgt spid="3">
                                            <p:bg/>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500" accel="50000" decel="50000" autoRev="1" fill="hold">
                                          <p:stCondLst>
                                            <p:cond delay="0"/>
                                          </p:stCondLst>
                                        </p:cTn>
                                        <p:tgtEl>
                                          <p:spTgt spid="3">
                                            <p:txEl>
                                              <p:pRg st="1" end="1"/>
                                            </p:txEl>
                                          </p:spTgt>
                                        </p:tgtEl>
                                        <p:attrNameLst>
                                          <p:attrName>ppt_x</p:attrName>
                                          <p:attrName>ppt_y</p:attrName>
                                        </p:attrNameLst>
                                      </p:cBhvr>
                                    </p:animMotion>
                                    <p:animRot by="1500000">
                                      <p:cBhvr>
                                        <p:cTn id="13" dur="250" fill="hold">
                                          <p:stCondLst>
                                            <p:cond delay="0"/>
                                          </p:stCondLst>
                                        </p:cTn>
                                        <p:tgtEl>
                                          <p:spTgt spid="3">
                                            <p:txEl>
                                              <p:pRg st="1" end="1"/>
                                            </p:txEl>
                                          </p:spTgt>
                                        </p:tgtEl>
                                        <p:attrNameLst>
                                          <p:attrName>r</p:attrName>
                                        </p:attrNameLst>
                                      </p:cBhvr>
                                    </p:animRot>
                                    <p:animRot by="-1500000">
                                      <p:cBhvr>
                                        <p:cTn id="14" dur="250" fill="hold">
                                          <p:stCondLst>
                                            <p:cond delay="250"/>
                                          </p:stCondLst>
                                        </p:cTn>
                                        <p:tgtEl>
                                          <p:spTgt spid="3">
                                            <p:txEl>
                                              <p:pRg st="1" end="1"/>
                                            </p:txEl>
                                          </p:spTgt>
                                        </p:tgtEl>
                                        <p:attrNameLst>
                                          <p:attrName>r</p:attrName>
                                        </p:attrNameLst>
                                      </p:cBhvr>
                                    </p:animRot>
                                    <p:animRot by="-1500000">
                                      <p:cBhvr>
                                        <p:cTn id="15" dur="250" fill="hold">
                                          <p:stCondLst>
                                            <p:cond delay="500"/>
                                          </p:stCondLst>
                                        </p:cTn>
                                        <p:tgtEl>
                                          <p:spTgt spid="3">
                                            <p:txEl>
                                              <p:pRg st="1" end="1"/>
                                            </p:txEl>
                                          </p:spTgt>
                                        </p:tgtEl>
                                        <p:attrNameLst>
                                          <p:attrName>r</p:attrName>
                                        </p:attrNameLst>
                                      </p:cBhvr>
                                    </p:animRot>
                                    <p:animRot by="1500000">
                                      <p:cBhvr>
                                        <p:cTn id="16" dur="250" fill="hold">
                                          <p:stCondLst>
                                            <p:cond delay="75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ru-RU" altLang="zh-CN" sz="2800" b="1" dirty="0" err="1"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a:t>
            </a:r>
            <a:r>
              <a:rPr lang="ru-RU" altLang="zh-CN" sz="2800" b="1"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t>
            </a:r>
            <a:r>
              <a:rPr lang="ru-RU" altLang="zh-CN" sz="2800" b="1" dirty="0" err="1"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включени</a:t>
            </a:r>
            <a:r>
              <a:rPr lang="ru-RU" altLang="zh-CN" sz="28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в </a:t>
            </a:r>
            <a:r>
              <a:rPr lang="ru-RU" altLang="zh-CN" sz="2800" b="1" dirty="0" err="1"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основния</a:t>
            </a:r>
            <a:r>
              <a:rPr lang="ru-RU" altLang="zh-CN" sz="28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пакет </a:t>
            </a:r>
            <a:r>
              <a:rPr lang="ru-RU" altLang="zh-CN" sz="2800" b="1" dirty="0" err="1"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дейности</a:t>
            </a:r>
            <a:r>
              <a:rPr lang="ru-RU" altLang="zh-CN" sz="28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t>
            </a:r>
            <a:r>
              <a:rPr lang="ru-RU" altLang="zh-CN" sz="2800" b="1" dirty="0" err="1"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гарантирани</a:t>
            </a:r>
            <a:r>
              <a:rPr lang="ru-RU" altLang="zh-CN" sz="28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от бюджета на НЗОК</a:t>
            </a:r>
            <a:endParaRPr lang="ru-RU" altLang="zh-CN" sz="2800" b="1"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1600200"/>
            <a:ext cx="8229600" cy="4997152"/>
          </a:xfrm>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pPr marL="0" indent="0" algn="ctr">
              <a:buNone/>
            </a:pPr>
            <a:r>
              <a:rPr lang="ru-RU" altLang="zh-CN" sz="2000" dirty="0" smtClean="0">
                <a:solidFill>
                  <a:schemeClr val="bg1"/>
                </a:solidFill>
                <a:latin typeface="Arial Unicode MS" pitchFamily="34" charset="-122"/>
                <a:ea typeface="Arial Unicode MS" pitchFamily="34" charset="-122"/>
                <a:cs typeface="Arial Unicode MS" pitchFamily="34" charset="-122"/>
              </a:rPr>
              <a:t>    съгласно </a:t>
            </a:r>
            <a:r>
              <a:rPr lang="ru-RU" altLang="zh-CN" sz="2000" dirty="0">
                <a:solidFill>
                  <a:schemeClr val="bg1"/>
                </a:solidFill>
                <a:latin typeface="Arial Unicode MS" pitchFamily="34" charset="-122"/>
                <a:ea typeface="Arial Unicode MS" pitchFamily="34" charset="-122"/>
                <a:cs typeface="Arial Unicode MS" pitchFamily="34" charset="-122"/>
              </a:rPr>
              <a:t>Наредба № 2 </a:t>
            </a:r>
          </a:p>
          <a:p>
            <a:pPr marL="0" indent="0">
              <a:buNone/>
            </a:pPr>
            <a:endParaRPr lang="ru-RU" altLang="zh-CN" sz="2300" dirty="0">
              <a:solidFill>
                <a:schemeClr val="bg1"/>
              </a:solidFill>
              <a:latin typeface="Arial Unicode MS" pitchFamily="34" charset="-122"/>
              <a:ea typeface="Arial Unicode MS" pitchFamily="34" charset="-122"/>
              <a:cs typeface="Arial Unicode MS" pitchFamily="34" charset="-122"/>
            </a:endParaRPr>
          </a:p>
          <a:p>
            <a:r>
              <a:rPr lang="ru-RU" altLang="zh-CN" sz="2300" dirty="0">
                <a:solidFill>
                  <a:schemeClr val="bg1"/>
                </a:solidFill>
                <a:latin typeface="Arial Unicode MS" pitchFamily="34" charset="-122"/>
                <a:ea typeface="Arial Unicode MS" pitchFamily="34" charset="-122"/>
                <a:cs typeface="Arial Unicode MS" pitchFamily="34" charset="-122"/>
              </a:rPr>
              <a:t>1. Изготвяне на медицинско удостоверение за встъпване в брак;</a:t>
            </a:r>
          </a:p>
          <a:p>
            <a:r>
              <a:rPr lang="ru-RU" altLang="zh-CN" sz="2300" dirty="0">
                <a:solidFill>
                  <a:schemeClr val="bg1"/>
                </a:solidFill>
                <a:latin typeface="Arial Unicode MS" pitchFamily="34" charset="-122"/>
                <a:ea typeface="Arial Unicode MS" pitchFamily="34" charset="-122"/>
                <a:cs typeface="Arial Unicode MS" pitchFamily="34" charset="-122"/>
              </a:rPr>
              <a:t>2. Изготвяне на Медицинско удостоверение за постъпване на работа на лица от 16- до 18-годишна възраст;</a:t>
            </a:r>
          </a:p>
          <a:p>
            <a:r>
              <a:rPr lang="ru-RU" altLang="zh-CN" sz="2300" dirty="0">
                <a:solidFill>
                  <a:schemeClr val="bg1"/>
                </a:solidFill>
                <a:latin typeface="Arial Unicode MS" pitchFamily="34" charset="-122"/>
                <a:ea typeface="Arial Unicode MS" pitchFamily="34" charset="-122"/>
                <a:cs typeface="Arial Unicode MS" pitchFamily="34" charset="-122"/>
              </a:rPr>
              <a:t>3. Медицинска експертиза на работоспособността</a:t>
            </a:r>
            <a:r>
              <a:rPr lang="ru-RU" altLang="zh-CN" sz="2300" dirty="0" smtClean="0">
                <a:solidFill>
                  <a:schemeClr val="bg1"/>
                </a:solidFill>
                <a:latin typeface="Arial Unicode MS" pitchFamily="34" charset="-122"/>
                <a:ea typeface="Arial Unicode MS" pitchFamily="34" charset="-122"/>
                <a:cs typeface="Arial Unicode MS" pitchFamily="34" charset="-122"/>
              </a:rPr>
              <a:t>:</a:t>
            </a:r>
          </a:p>
          <a:p>
            <a:pPr marL="0" indent="0">
              <a:buNone/>
            </a:pPr>
            <a:r>
              <a:rPr lang="ru-RU" altLang="zh-CN" sz="2300" dirty="0" smtClean="0">
                <a:solidFill>
                  <a:schemeClr val="bg1"/>
                </a:solidFill>
                <a:latin typeface="Arial Unicode MS" pitchFamily="34" charset="-122"/>
                <a:ea typeface="Arial Unicode MS" pitchFamily="34" charset="-122"/>
                <a:cs typeface="Arial Unicode MS" pitchFamily="34" charset="-122"/>
              </a:rPr>
              <a:t>           -Издаване </a:t>
            </a:r>
            <a:r>
              <a:rPr lang="ru-RU" altLang="zh-CN" sz="2300" dirty="0">
                <a:solidFill>
                  <a:schemeClr val="bg1"/>
                </a:solidFill>
                <a:latin typeface="Arial Unicode MS" pitchFamily="34" charset="-122"/>
                <a:ea typeface="Arial Unicode MS" pitchFamily="34" charset="-122"/>
                <a:cs typeface="Arial Unicode MS" pitchFamily="34" charset="-122"/>
              </a:rPr>
              <a:t>на първичен болничен лист</a:t>
            </a:r>
            <a:r>
              <a:rPr lang="ru-RU" altLang="zh-CN" sz="2300" dirty="0" smtClean="0">
                <a:solidFill>
                  <a:schemeClr val="bg1"/>
                </a:solidFill>
                <a:latin typeface="Arial Unicode MS" pitchFamily="34" charset="-122"/>
                <a:ea typeface="Arial Unicode MS" pitchFamily="34" charset="-122"/>
                <a:cs typeface="Arial Unicode MS" pitchFamily="34" charset="-122"/>
              </a:rPr>
              <a:t>;                         </a:t>
            </a:r>
          </a:p>
          <a:p>
            <a:pPr marL="0" indent="0">
              <a:buNone/>
            </a:pPr>
            <a:r>
              <a:rPr lang="ru-RU" altLang="zh-CN" sz="2300" dirty="0">
                <a:solidFill>
                  <a:schemeClr val="bg1"/>
                </a:solidFill>
                <a:latin typeface="Arial Unicode MS" pitchFamily="34" charset="-122"/>
                <a:ea typeface="Arial Unicode MS" pitchFamily="34" charset="-122"/>
                <a:cs typeface="Arial Unicode MS" pitchFamily="34" charset="-122"/>
              </a:rPr>
              <a:t> </a:t>
            </a:r>
            <a:r>
              <a:rPr lang="ru-RU" altLang="zh-CN" sz="2300" dirty="0" smtClean="0">
                <a:solidFill>
                  <a:schemeClr val="bg1"/>
                </a:solidFill>
                <a:latin typeface="Arial Unicode MS" pitchFamily="34" charset="-122"/>
                <a:ea typeface="Arial Unicode MS" pitchFamily="34" charset="-122"/>
                <a:cs typeface="Arial Unicode MS" pitchFamily="34" charset="-122"/>
              </a:rPr>
              <a:t>          - Издаване </a:t>
            </a:r>
            <a:r>
              <a:rPr lang="ru-RU" altLang="zh-CN" sz="2300" dirty="0">
                <a:solidFill>
                  <a:schemeClr val="bg1"/>
                </a:solidFill>
                <a:latin typeface="Arial Unicode MS" pitchFamily="34" charset="-122"/>
                <a:ea typeface="Arial Unicode MS" pitchFamily="34" charset="-122"/>
                <a:cs typeface="Arial Unicode MS" pitchFamily="34" charset="-122"/>
              </a:rPr>
              <a:t>на вторичен болничен лист;</a:t>
            </a:r>
          </a:p>
          <a:p>
            <a:r>
              <a:rPr lang="ru-RU" altLang="zh-CN" sz="2300" dirty="0">
                <a:solidFill>
                  <a:schemeClr val="bg1"/>
                </a:solidFill>
                <a:latin typeface="Arial Unicode MS" pitchFamily="34" charset="-122"/>
                <a:ea typeface="Arial Unicode MS" pitchFamily="34" charset="-122"/>
                <a:cs typeface="Arial Unicode MS" pitchFamily="34" charset="-122"/>
              </a:rPr>
              <a:t>4. Насочване за медицинска експертиза към ЛКК</a:t>
            </a:r>
          </a:p>
          <a:p>
            <a:r>
              <a:rPr lang="ru-RU" altLang="zh-CN" sz="2300" dirty="0">
                <a:solidFill>
                  <a:schemeClr val="bg1"/>
                </a:solidFill>
                <a:latin typeface="Arial Unicode MS" pitchFamily="34" charset="-122"/>
                <a:ea typeface="Arial Unicode MS" pitchFamily="34" charset="-122"/>
                <a:cs typeface="Arial Unicode MS" pitchFamily="34" charset="-122"/>
              </a:rPr>
              <a:t>5.  Подготвяне на документи и насочване за представяне пред </a:t>
            </a:r>
            <a:r>
              <a:rPr lang="ru-RU" altLang="zh-CN" sz="2300" dirty="0" smtClean="0">
                <a:solidFill>
                  <a:schemeClr val="bg1"/>
                </a:solidFill>
                <a:latin typeface="Arial Unicode MS" pitchFamily="34" charset="-122"/>
                <a:ea typeface="Arial Unicode MS" pitchFamily="34" charset="-122"/>
                <a:cs typeface="Arial Unicode MS" pitchFamily="34" charset="-122"/>
              </a:rPr>
              <a:t>ТЕЛК</a:t>
            </a:r>
            <a:endParaRPr lang="ru-RU" altLang="zh-CN" sz="2300" dirty="0">
              <a:solidFill>
                <a:schemeClr val="bg1"/>
              </a:solidFill>
              <a:latin typeface="Arial Unicode MS" pitchFamily="34" charset="-122"/>
              <a:ea typeface="Arial Unicode MS" pitchFamily="34" charset="-122"/>
              <a:cs typeface="Arial Unicode MS" pitchFamily="34" charset="-122"/>
            </a:endParaRPr>
          </a:p>
          <a:p>
            <a:r>
              <a:rPr lang="ru-RU" altLang="zh-CN" sz="2300" dirty="0">
                <a:solidFill>
                  <a:schemeClr val="bg1"/>
                </a:solidFill>
                <a:latin typeface="Arial Unicode MS" pitchFamily="34" charset="-122"/>
                <a:ea typeface="Arial Unicode MS" pitchFamily="34" charset="-122"/>
                <a:cs typeface="Arial Unicode MS" pitchFamily="34" charset="-122"/>
              </a:rPr>
              <a:t>6.  Издаване на служебна бележка, удостоверяваща извършените задължителни имунизации и реимунизации и профилактични прегледи на деца съгласно Правилника </a:t>
            </a:r>
            <a:r>
              <a:rPr lang="ru-RU" altLang="zh-CN" sz="2300" dirty="0" smtClean="0">
                <a:solidFill>
                  <a:schemeClr val="bg1"/>
                </a:solidFill>
                <a:latin typeface="Arial Unicode MS" pitchFamily="34" charset="-122"/>
                <a:ea typeface="Arial Unicode MS" pitchFamily="34" charset="-122"/>
                <a:cs typeface="Arial Unicode MS" pitchFamily="34" charset="-122"/>
              </a:rPr>
              <a:t>за </a:t>
            </a:r>
            <a:r>
              <a:rPr lang="ru-RU" altLang="zh-CN" sz="2300" dirty="0">
                <a:solidFill>
                  <a:schemeClr val="bg1"/>
                </a:solidFill>
                <a:latin typeface="Arial Unicode MS" pitchFamily="34" charset="-122"/>
                <a:ea typeface="Arial Unicode MS" pitchFamily="34" charset="-122"/>
                <a:cs typeface="Arial Unicode MS" pitchFamily="34" charset="-122"/>
              </a:rPr>
              <a:t>прилагане на Закона за семейни помощи за деца.</a:t>
            </a:r>
          </a:p>
          <a:p>
            <a:r>
              <a:rPr lang="ru-RU" altLang="zh-CN" sz="2300" dirty="0">
                <a:solidFill>
                  <a:schemeClr val="bg1"/>
                </a:solidFill>
                <a:latin typeface="Arial Unicode MS" pitchFamily="34" charset="-122"/>
                <a:ea typeface="Arial Unicode MS" pitchFamily="34" charset="-122"/>
                <a:cs typeface="Arial Unicode MS" pitchFamily="34" charset="-122"/>
              </a:rPr>
              <a:t>7.  Оформяне на здравно-профилактична карта, предоставяне на данни за </a:t>
            </a:r>
            <a:r>
              <a:rPr lang="ru-RU" altLang="zh-CN" sz="2300" dirty="0" smtClean="0">
                <a:solidFill>
                  <a:schemeClr val="bg1"/>
                </a:solidFill>
                <a:latin typeface="Arial Unicode MS" pitchFamily="34" charset="-122"/>
                <a:ea typeface="Arial Unicode MS" pitchFamily="34" charset="-122"/>
                <a:cs typeface="Arial Unicode MS" pitchFamily="34" charset="-122"/>
              </a:rPr>
              <a:t>извършени задължителни </a:t>
            </a:r>
            <a:r>
              <a:rPr lang="ru-RU" altLang="zh-CN" sz="2300" dirty="0">
                <a:solidFill>
                  <a:schemeClr val="bg1"/>
                </a:solidFill>
                <a:latin typeface="Arial Unicode MS" pitchFamily="34" charset="-122"/>
                <a:ea typeface="Arial Unicode MS" pitchFamily="34" charset="-122"/>
                <a:cs typeface="Arial Unicode MS" pitchFamily="34" charset="-122"/>
              </a:rPr>
              <a:t>имунизации за възрастта</a:t>
            </a:r>
          </a:p>
          <a:p>
            <a:r>
              <a:rPr lang="ru-RU" altLang="zh-CN" sz="2300" dirty="0">
                <a:solidFill>
                  <a:schemeClr val="bg1"/>
                </a:solidFill>
                <a:latin typeface="Arial Unicode MS" pitchFamily="34" charset="-122"/>
                <a:ea typeface="Arial Unicode MS" pitchFamily="34" charset="-122"/>
                <a:cs typeface="Arial Unicode MS" pitchFamily="34" charset="-122"/>
              </a:rPr>
              <a:t>8.  Издаване на медицинска бележка за липсата на контакт със заразно болен, необходими за детска градина</a:t>
            </a:r>
          </a:p>
          <a:p>
            <a:endParaRPr lang="ru-RU" altLang="zh-CN"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68841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bg-BG" altLang="zh-CN" sz="32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които не издаваме:</a:t>
            </a:r>
            <a:endParaRPr lang="zh-CN" altLang="en-US" sz="3200" b="1"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1196752"/>
            <a:ext cx="8229600" cy="5472608"/>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a:solidFill>
                  <a:schemeClr val="bg1"/>
                </a:solidFill>
                <a:latin typeface="Arial Unicode MS" pitchFamily="34" charset="-122"/>
                <a:ea typeface="Arial Unicode MS" pitchFamily="34" charset="-122"/>
                <a:cs typeface="Arial Unicode MS" pitchFamily="34" charset="-122"/>
              </a:rPr>
              <a:t>Документи, които общопрактикуващите лекари не </a:t>
            </a:r>
            <a:r>
              <a:rPr lang="ru-RU" altLang="zh-CN" sz="2000" dirty="0" smtClean="0">
                <a:solidFill>
                  <a:schemeClr val="bg1"/>
                </a:solidFill>
                <a:latin typeface="Arial Unicode MS" pitchFamily="34" charset="-122"/>
                <a:ea typeface="Arial Unicode MS" pitchFamily="34" charset="-122"/>
                <a:cs typeface="Arial Unicode MS" pitchFamily="34" charset="-122"/>
              </a:rPr>
              <a:t>издават:</a:t>
            </a:r>
            <a:endParaRPr lang="ru-RU" altLang="zh-CN" sz="2000" dirty="0">
              <a:solidFill>
                <a:schemeClr val="bg1"/>
              </a:solidFill>
              <a:latin typeface="Arial Unicode MS" pitchFamily="34" charset="-122"/>
              <a:ea typeface="Arial Unicode MS" pitchFamily="34" charset="-122"/>
              <a:cs typeface="Arial Unicode MS" pitchFamily="34" charset="-122"/>
            </a:endParaRPr>
          </a:p>
          <a:p>
            <a:endParaRPr lang="ru-RU" altLang="zh-CN" sz="1000" dirty="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b="1" dirty="0" smtClean="0">
                <a:solidFill>
                  <a:srgbClr val="FF0000"/>
                </a:solidFill>
                <a:latin typeface="Arial Unicode MS" pitchFamily="34" charset="-122"/>
                <a:ea typeface="Arial Unicode MS" pitchFamily="34" charset="-122"/>
                <a:cs typeface="Arial Unicode MS" pitchFamily="34" charset="-122"/>
              </a:rPr>
              <a:t>1. </a:t>
            </a:r>
            <a:r>
              <a:rPr lang="ru-RU" altLang="zh-CN" sz="2000" b="1" dirty="0" err="1" smtClean="0">
                <a:solidFill>
                  <a:srgbClr val="FF0000"/>
                </a:solidFill>
                <a:latin typeface="Arial Unicode MS" pitchFamily="34" charset="-122"/>
                <a:ea typeface="Arial Unicode MS" pitchFamily="34" charset="-122"/>
                <a:cs typeface="Arial Unicode MS" pitchFamily="34" charset="-122"/>
              </a:rPr>
              <a:t>Медицински</a:t>
            </a:r>
            <a:r>
              <a:rPr lang="ru-RU" altLang="zh-CN" sz="2000" b="1" dirty="0" smtClean="0">
                <a:solidFill>
                  <a:srgbClr val="FF0000"/>
                </a:solidFill>
                <a:latin typeface="Arial Unicode MS" pitchFamily="34" charset="-122"/>
                <a:ea typeface="Arial Unicode MS" pitchFamily="34" charset="-122"/>
                <a:cs typeface="Arial Unicode MS" pitchFamily="34" charset="-122"/>
              </a:rPr>
              <a:t> свидетелства  за участие в Спортни прояви, </a:t>
            </a:r>
            <a:r>
              <a:rPr lang="ru-RU" altLang="zh-CN" sz="2000" dirty="0" smtClean="0">
                <a:solidFill>
                  <a:schemeClr val="bg1"/>
                </a:solidFill>
                <a:latin typeface="Arial Unicode MS" pitchFamily="34" charset="-122"/>
                <a:ea typeface="Arial Unicode MS" pitchFamily="34" charset="-122"/>
                <a:cs typeface="Arial Unicode MS" pitchFamily="34" charset="-122"/>
              </a:rPr>
              <a:t>предсъстезателни, физически тестове за  оценка на физическа годност , туристически прояви и др. подобни. Същите се издават от Спортни лекари/интернисти в специализирани центрове, съгласно Наредба </a:t>
            </a:r>
            <a:r>
              <a:rPr lang="ru-RU" altLang="zh-CN" sz="2000" dirty="0">
                <a:solidFill>
                  <a:schemeClr val="bg1"/>
                </a:solidFill>
                <a:latin typeface="Arial Unicode MS" pitchFamily="34" charset="-122"/>
                <a:ea typeface="Arial Unicode MS" pitchFamily="34" charset="-122"/>
                <a:cs typeface="Arial Unicode MS" pitchFamily="34" charset="-122"/>
              </a:rPr>
              <a:t>№</a:t>
            </a:r>
            <a:r>
              <a:rPr lang="ru-RU" altLang="zh-CN" sz="2000" dirty="0" smtClean="0">
                <a:solidFill>
                  <a:schemeClr val="bg1"/>
                </a:solidFill>
                <a:latin typeface="Arial Unicode MS" pitchFamily="34" charset="-122"/>
                <a:ea typeface="Arial Unicode MS" pitchFamily="34" charset="-122"/>
                <a:cs typeface="Arial Unicode MS" pitchFamily="34" charset="-122"/>
              </a:rPr>
              <a:t>8 ДВ</a:t>
            </a:r>
            <a:r>
              <a:rPr lang="ru-RU" altLang="zh-CN" sz="2000" dirty="0">
                <a:solidFill>
                  <a:schemeClr val="bg1"/>
                </a:solidFill>
                <a:latin typeface="Arial Unicode MS" pitchFamily="34" charset="-122"/>
                <a:ea typeface="Arial Unicode MS" pitchFamily="34" charset="-122"/>
                <a:cs typeface="Arial Unicode MS" pitchFamily="34" charset="-122"/>
              </a:rPr>
              <a:t>, бр. 28 от 1.04.2005 г:</a:t>
            </a: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По смисъла на тази наредба "лица, упражняващи физическо възпитание и спорт" са лицата, които системно участват в тренировъчна и спортносъстезателна дейност, провеждат занимания с физически упражнения и спорт в училищата при организирането на </a:t>
            </a:r>
            <a:r>
              <a:rPr lang="ru-RU" altLang="zh-CN" sz="20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извънкласна и извънучилищна спортна дейност, спортни състезания и спортно-туристически прояви.</a:t>
            </a:r>
          </a:p>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За нарушение или неизпълнение на задълженията по тази наредба </a:t>
            </a:r>
            <a:r>
              <a:rPr lang="ru-RU" altLang="zh-CN" sz="2000" dirty="0" smtClean="0">
                <a:solidFill>
                  <a:schemeClr val="bg1"/>
                </a:solidFill>
                <a:latin typeface="Arial Unicode MS" pitchFamily="34" charset="-122"/>
                <a:ea typeface="Arial Unicode MS" pitchFamily="34" charset="-122"/>
                <a:cs typeface="Arial Unicode MS" pitchFamily="34" charset="-122"/>
              </a:rPr>
              <a:t>виновните лица </a:t>
            </a:r>
            <a:r>
              <a:rPr lang="ru-RU" altLang="zh-CN" sz="2000" dirty="0">
                <a:solidFill>
                  <a:schemeClr val="bg1"/>
                </a:solidFill>
                <a:latin typeface="Arial Unicode MS" pitchFamily="34" charset="-122"/>
                <a:ea typeface="Arial Unicode MS" pitchFamily="34" charset="-122"/>
                <a:cs typeface="Arial Unicode MS" pitchFamily="34" charset="-122"/>
              </a:rPr>
              <a:t>се наказват по реда на чл. 65 и 66 от Закона за физическото възпитание и </a:t>
            </a:r>
            <a:r>
              <a:rPr lang="ru-RU" altLang="zh-CN" sz="2000" dirty="0" smtClean="0">
                <a:solidFill>
                  <a:schemeClr val="bg1"/>
                </a:solidFill>
                <a:latin typeface="Arial Unicode MS" pitchFamily="34" charset="-122"/>
                <a:ea typeface="Arial Unicode MS" pitchFamily="34" charset="-122"/>
                <a:cs typeface="Arial Unicode MS" pitchFamily="34" charset="-122"/>
              </a:rPr>
              <a:t>спорта: глоба от 500 до 1000 лв.</a:t>
            </a:r>
            <a:endParaRPr lang="zh-CN" altLang="en-US"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408359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bg-BG" altLang="zh-CN" sz="32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които не издаваме</a:t>
            </a:r>
            <a:endParaRPr lang="zh-CN" altLang="en-US" sz="2800" dirty="0">
              <a:solidFill>
                <a:schemeClr val="bg1"/>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p:txBody>
          <a:bodyPr>
            <a:normAutofit fontScale="92500" lnSpcReduction="10000"/>
          </a:bodyPr>
          <a:lstStyle/>
          <a:p>
            <a:pPr marL="0" indent="0" algn="ctr">
              <a:buNone/>
            </a:pPr>
            <a:r>
              <a:rPr lang="ru-RU" altLang="zh-CN" sz="2000" dirty="0">
                <a:solidFill>
                  <a:schemeClr val="bg1"/>
                </a:solidFill>
                <a:latin typeface="Arial Unicode MS" pitchFamily="34" charset="-122"/>
                <a:ea typeface="Arial Unicode MS" pitchFamily="34" charset="-122"/>
                <a:cs typeface="Arial Unicode MS" pitchFamily="34" charset="-122"/>
              </a:rPr>
              <a:t>У д о с т о в е р е н и е</a:t>
            </a:r>
          </a:p>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                                          Деца </a:t>
            </a:r>
            <a:r>
              <a:rPr lang="ru-RU" altLang="zh-CN" sz="2000" dirty="0">
                <a:solidFill>
                  <a:schemeClr val="bg1"/>
                </a:solidFill>
                <a:latin typeface="Arial Unicode MS" pitchFamily="34" charset="-122"/>
                <a:ea typeface="Arial Unicode MS" pitchFamily="34" charset="-122"/>
                <a:cs typeface="Arial Unicode MS" pitchFamily="34" charset="-122"/>
              </a:rPr>
              <a:t>до 10 г.</a:t>
            </a:r>
          </a:p>
          <a:p>
            <a:r>
              <a:rPr lang="ru-RU" altLang="zh-CN" sz="2000" dirty="0">
                <a:solidFill>
                  <a:schemeClr val="bg1"/>
                </a:solidFill>
                <a:latin typeface="Arial Unicode MS" pitchFamily="34" charset="-122"/>
                <a:ea typeface="Arial Unicode MS" pitchFamily="34" charset="-122"/>
                <a:cs typeface="Arial Unicode MS" pitchFamily="34" charset="-122"/>
              </a:rPr>
              <a:t>ЗАДЪЛЖИТЕЛЕН НАЧАЛЕН МЕДИЦИНСКИ ПРЕГЛЕД</a:t>
            </a:r>
          </a:p>
          <a:p>
            <a:r>
              <a:rPr lang="ru-RU" altLang="zh-CN" sz="2000" dirty="0">
                <a:solidFill>
                  <a:schemeClr val="bg1"/>
                </a:solidFill>
                <a:latin typeface="Arial Unicode MS" pitchFamily="34" charset="-122"/>
                <a:ea typeface="Arial Unicode MS" pitchFamily="34" charset="-122"/>
                <a:cs typeface="Arial Unicode MS" pitchFamily="34" charset="-122"/>
              </a:rPr>
              <a:t>1. Клиничен преглед от интернист/спортен лекар:</a:t>
            </a:r>
          </a:p>
          <a:p>
            <a:r>
              <a:rPr lang="ru-RU" altLang="zh-CN" sz="2000" dirty="0">
                <a:solidFill>
                  <a:schemeClr val="bg1"/>
                </a:solidFill>
                <a:latin typeface="Arial Unicode MS" pitchFamily="34" charset="-122"/>
                <a:ea typeface="Arial Unicode MS" pitchFamily="34" charset="-122"/>
                <a:cs typeface="Arial Unicode MS" pitchFamily="34" charset="-122"/>
              </a:rPr>
              <a:t>2. ЕКГ в покой</a:t>
            </a:r>
          </a:p>
          <a:p>
            <a:r>
              <a:rPr lang="ru-RU" altLang="zh-CN" sz="2000" dirty="0">
                <a:solidFill>
                  <a:schemeClr val="bg1"/>
                </a:solidFill>
                <a:latin typeface="Arial Unicode MS" pitchFamily="34" charset="-122"/>
                <a:ea typeface="Arial Unicode MS" pitchFamily="34" charset="-122"/>
                <a:cs typeface="Arial Unicode MS" pitchFamily="34" charset="-122"/>
              </a:rPr>
              <a:t>3. Функционална диагностика: (Мартине/Руфие)</a:t>
            </a:r>
          </a:p>
          <a:p>
            <a:r>
              <a:rPr lang="ru-RU" altLang="zh-CN" sz="2000" dirty="0">
                <a:solidFill>
                  <a:schemeClr val="bg1"/>
                </a:solidFill>
                <a:latin typeface="Arial Unicode MS" pitchFamily="34" charset="-122"/>
                <a:ea typeface="Arial Unicode MS" pitchFamily="34" charset="-122"/>
                <a:cs typeface="Arial Unicode MS" pitchFamily="34" charset="-122"/>
              </a:rPr>
              <a:t>Пулс</a:t>
            </a:r>
          </a:p>
          <a:p>
            <a:r>
              <a:rPr lang="ru-RU" altLang="zh-CN" sz="2000" dirty="0">
                <a:solidFill>
                  <a:schemeClr val="bg1"/>
                </a:solidFill>
                <a:latin typeface="Arial Unicode MS" pitchFamily="34" charset="-122"/>
                <a:ea typeface="Arial Unicode MS" pitchFamily="34" charset="-122"/>
                <a:cs typeface="Arial Unicode MS" pitchFamily="34" charset="-122"/>
              </a:rPr>
              <a:t>R R</a:t>
            </a:r>
          </a:p>
          <a:p>
            <a:r>
              <a:rPr lang="ru-RU" altLang="zh-CN" sz="2000" dirty="0">
                <a:solidFill>
                  <a:schemeClr val="bg1"/>
                </a:solidFill>
                <a:latin typeface="Arial Unicode MS" pitchFamily="34" charset="-122"/>
                <a:ea typeface="Arial Unicode MS" pitchFamily="34" charset="-122"/>
                <a:cs typeface="Arial Unicode MS" pitchFamily="34" charset="-122"/>
              </a:rPr>
              <a:t>4. Антропометрия: </a:t>
            </a:r>
            <a:r>
              <a:rPr lang="ru-RU" altLang="zh-CN" sz="2000" dirty="0" err="1" smtClean="0">
                <a:solidFill>
                  <a:schemeClr val="bg1"/>
                </a:solidFill>
                <a:latin typeface="Arial Unicode MS" pitchFamily="34" charset="-122"/>
                <a:ea typeface="Arial Unicode MS" pitchFamily="34" charset="-122"/>
                <a:cs typeface="Arial Unicode MS" pitchFamily="34" charset="-122"/>
              </a:rPr>
              <a:t>Ръст</a:t>
            </a:r>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err="1" smtClean="0">
                <a:solidFill>
                  <a:schemeClr val="bg1"/>
                </a:solidFill>
                <a:latin typeface="Arial Unicode MS" pitchFamily="34" charset="-122"/>
                <a:ea typeface="Arial Unicode MS" pitchFamily="34" charset="-122"/>
                <a:cs typeface="Arial Unicode MS" pitchFamily="34" charset="-122"/>
              </a:rPr>
              <a:t>Тегло</a:t>
            </a:r>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Измерване на % съдържание на мазнини</a:t>
            </a:r>
          </a:p>
          <a:p>
            <a:r>
              <a:rPr lang="ru-RU" altLang="zh-CN" sz="2000" dirty="0">
                <a:solidFill>
                  <a:schemeClr val="bg1"/>
                </a:solidFill>
                <a:latin typeface="Arial Unicode MS" pitchFamily="34" charset="-122"/>
                <a:ea typeface="Arial Unicode MS" pitchFamily="34" charset="-122"/>
                <a:cs typeface="Arial Unicode MS" pitchFamily="34" charset="-122"/>
              </a:rPr>
              <a:t>Динамометрия </a:t>
            </a:r>
            <a:r>
              <a:rPr lang="ru-RU" altLang="zh-CN" sz="2000" dirty="0" smtClean="0">
                <a:solidFill>
                  <a:schemeClr val="bg1"/>
                </a:solidFill>
                <a:latin typeface="Arial Unicode MS" pitchFamily="34" charset="-122"/>
                <a:ea typeface="Arial Unicode MS" pitchFamily="34" charset="-122"/>
                <a:cs typeface="Arial Unicode MS" pitchFamily="34" charset="-122"/>
              </a:rPr>
              <a:t>дясна ръка</a:t>
            </a:r>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 Динамометрия </a:t>
            </a:r>
            <a:r>
              <a:rPr lang="ru-RU" altLang="zh-CN" sz="2000" dirty="0" smtClean="0">
                <a:solidFill>
                  <a:schemeClr val="bg1"/>
                </a:solidFill>
                <a:latin typeface="Arial Unicode MS" pitchFamily="34" charset="-122"/>
                <a:ea typeface="Arial Unicode MS" pitchFamily="34" charset="-122"/>
                <a:cs typeface="Arial Unicode MS" pitchFamily="34" charset="-122"/>
              </a:rPr>
              <a:t>лява ръка</a:t>
            </a:r>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5. </a:t>
            </a:r>
            <a:r>
              <a:rPr lang="ru-RU" altLang="zh-CN" sz="2000" dirty="0" smtClean="0">
                <a:solidFill>
                  <a:schemeClr val="bg1"/>
                </a:solidFill>
                <a:latin typeface="Arial Unicode MS" pitchFamily="34" charset="-122"/>
                <a:ea typeface="Arial Unicode MS" pitchFamily="34" charset="-122"/>
                <a:cs typeface="Arial Unicode MS" pitchFamily="34" charset="-122"/>
              </a:rPr>
              <a:t>Заключение</a:t>
            </a:r>
            <a:endParaRPr lang="ru-RU" altLang="zh-CN" sz="2000" dirty="0">
              <a:solidFill>
                <a:schemeClr val="bg1"/>
              </a:solidFill>
              <a:latin typeface="Arial Unicode MS" pitchFamily="34" charset="-122"/>
              <a:ea typeface="Arial Unicode MS" pitchFamily="34" charset="-122"/>
              <a:cs typeface="Arial Unicode MS" pitchFamily="34" charset="-122"/>
            </a:endParaRPr>
          </a:p>
          <a:p>
            <a:endParaRPr lang="ru-RU" altLang="zh-CN"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1643626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bg-BG" altLang="zh-CN" sz="3200" b="1" dirty="0" smtClean="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които не издаваме</a:t>
            </a:r>
            <a:endParaRPr lang="zh-CN" altLang="en-US" sz="2800" dirty="0">
              <a:solidFill>
                <a:schemeClr val="bg1"/>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p:txBody>
          <a:bodyPr>
            <a:normAutofit/>
          </a:bodyPr>
          <a:lstStyle/>
          <a:p>
            <a:pPr marL="0" indent="0">
              <a:buNone/>
            </a:pPr>
            <a:r>
              <a:rPr lang="ru-RU" altLang="zh-CN" sz="2000" dirty="0" smtClean="0">
                <a:solidFill>
                  <a:schemeClr val="bg1"/>
                </a:solidFill>
                <a:latin typeface="Arial Unicode MS" pitchFamily="34" charset="-122"/>
                <a:ea typeface="Arial Unicode MS" pitchFamily="34" charset="-122"/>
                <a:cs typeface="Arial Unicode MS" pitchFamily="34" charset="-122"/>
              </a:rPr>
              <a:t>                                          У </a:t>
            </a:r>
            <a:r>
              <a:rPr lang="ru-RU" altLang="zh-CN" sz="2000" dirty="0">
                <a:solidFill>
                  <a:schemeClr val="bg1"/>
                </a:solidFill>
                <a:latin typeface="Arial Unicode MS" pitchFamily="34" charset="-122"/>
                <a:ea typeface="Arial Unicode MS" pitchFamily="34" charset="-122"/>
                <a:cs typeface="Arial Unicode MS" pitchFamily="34" charset="-122"/>
              </a:rPr>
              <a:t>д о с т о в е р е н и </a:t>
            </a:r>
            <a:r>
              <a:rPr lang="ru-RU" altLang="zh-CN" sz="2000" dirty="0" smtClean="0">
                <a:solidFill>
                  <a:schemeClr val="bg1"/>
                </a:solidFill>
                <a:latin typeface="Arial Unicode MS" pitchFamily="34" charset="-122"/>
                <a:ea typeface="Arial Unicode MS" pitchFamily="34" charset="-122"/>
                <a:cs typeface="Arial Unicode MS" pitchFamily="34" charset="-122"/>
              </a:rPr>
              <a:t>е</a:t>
            </a:r>
          </a:p>
          <a:p>
            <a:pPr marL="0" indent="0">
              <a:buNone/>
            </a:pPr>
            <a:r>
              <a:rPr lang="ru-RU" altLang="zh-CN" sz="2000" dirty="0">
                <a:solidFill>
                  <a:schemeClr val="bg1"/>
                </a:solidFill>
                <a:latin typeface="Arial Unicode MS" pitchFamily="34" charset="-122"/>
                <a:ea typeface="Arial Unicode MS" pitchFamily="34" charset="-122"/>
                <a:cs typeface="Arial Unicode MS" pitchFamily="34" charset="-122"/>
              </a:rPr>
              <a:t> </a:t>
            </a:r>
            <a:r>
              <a:rPr lang="ru-RU" altLang="zh-CN" sz="2000" dirty="0" smtClean="0">
                <a:solidFill>
                  <a:schemeClr val="bg1"/>
                </a:solidFill>
                <a:latin typeface="Arial Unicode MS" pitchFamily="34" charset="-122"/>
                <a:ea typeface="Arial Unicode MS" pitchFamily="34" charset="-122"/>
                <a:cs typeface="Arial Unicode MS" pitchFamily="34" charset="-122"/>
              </a:rPr>
              <a:t>                                              Лица </a:t>
            </a:r>
            <a:r>
              <a:rPr lang="ru-RU" altLang="zh-CN" sz="2000" dirty="0">
                <a:solidFill>
                  <a:schemeClr val="bg1"/>
                </a:solidFill>
                <a:latin typeface="Arial Unicode MS" pitchFamily="34" charset="-122"/>
                <a:ea typeface="Arial Unicode MS" pitchFamily="34" charset="-122"/>
                <a:cs typeface="Arial Unicode MS" pitchFamily="34" charset="-122"/>
              </a:rPr>
              <a:t>над 10 г</a:t>
            </a:r>
            <a:r>
              <a:rPr lang="ru-RU" altLang="zh-CN" sz="2000" dirty="0" smtClean="0">
                <a:solidFill>
                  <a:schemeClr val="bg1"/>
                </a:solidFill>
                <a:latin typeface="Arial Unicode MS" pitchFamily="34" charset="-122"/>
                <a:ea typeface="Arial Unicode MS" pitchFamily="34" charset="-122"/>
                <a:cs typeface="Arial Unicode MS" pitchFamily="34" charset="-122"/>
              </a:rPr>
              <a:t>.</a:t>
            </a:r>
            <a:endParaRPr lang="ru-RU" altLang="zh-CN" sz="2000" dirty="0">
              <a:solidFill>
                <a:schemeClr val="bg1"/>
              </a:solidFill>
              <a:latin typeface="Arial Unicode MS" pitchFamily="34" charset="-122"/>
              <a:ea typeface="Arial Unicode MS" pitchFamily="34" charset="-122"/>
              <a:cs typeface="Arial Unicode MS" pitchFamily="34" charset="-122"/>
            </a:endParaRPr>
          </a:p>
          <a:p>
            <a:r>
              <a:rPr lang="ru-RU" altLang="zh-CN" sz="2000" dirty="0">
                <a:solidFill>
                  <a:schemeClr val="bg1"/>
                </a:solidFill>
                <a:latin typeface="Arial Unicode MS" pitchFamily="34" charset="-122"/>
                <a:ea typeface="Arial Unicode MS" pitchFamily="34" charset="-122"/>
                <a:cs typeface="Arial Unicode MS" pitchFamily="34" charset="-122"/>
              </a:rPr>
              <a:t>1. Клиничен преглед от интернист/спортен лекар:</a:t>
            </a:r>
          </a:p>
          <a:p>
            <a:r>
              <a:rPr lang="ru-RU" altLang="zh-CN" sz="2000" dirty="0">
                <a:solidFill>
                  <a:schemeClr val="bg1"/>
                </a:solidFill>
                <a:latin typeface="Arial Unicode MS" pitchFamily="34" charset="-122"/>
                <a:ea typeface="Arial Unicode MS" pitchFamily="34" charset="-122"/>
                <a:cs typeface="Arial Unicode MS" pitchFamily="34" charset="-122"/>
              </a:rPr>
              <a:t>2. ЕКГ в покой</a:t>
            </a:r>
          </a:p>
          <a:p>
            <a:r>
              <a:rPr lang="ru-RU" altLang="zh-CN" sz="2000" dirty="0">
                <a:solidFill>
                  <a:schemeClr val="bg1"/>
                </a:solidFill>
                <a:latin typeface="Arial Unicode MS" pitchFamily="34" charset="-122"/>
                <a:ea typeface="Arial Unicode MS" pitchFamily="34" charset="-122"/>
                <a:cs typeface="Arial Unicode MS" pitchFamily="34" charset="-122"/>
              </a:rPr>
              <a:t>3. Функционална диагностика: </a:t>
            </a:r>
            <a:r>
              <a:rPr lang="ru-RU" altLang="zh-CN" sz="2000" b="1" dirty="0">
                <a:solidFill>
                  <a:srgbClr val="C00000"/>
                </a:solidFill>
                <a:latin typeface="Arial Unicode MS" pitchFamily="34" charset="-122"/>
                <a:ea typeface="Arial Unicode MS" pitchFamily="34" charset="-122"/>
                <a:cs typeface="Arial Unicode MS" pitchFamily="34" charset="-122"/>
              </a:rPr>
              <a:t>(велоергометрия)</a:t>
            </a:r>
          </a:p>
          <a:p>
            <a:r>
              <a:rPr lang="ru-RU" altLang="zh-CN" sz="2000" dirty="0">
                <a:solidFill>
                  <a:schemeClr val="bg1"/>
                </a:solidFill>
                <a:latin typeface="Arial Unicode MS" pitchFamily="34" charset="-122"/>
                <a:ea typeface="Arial Unicode MS" pitchFamily="34" charset="-122"/>
                <a:cs typeface="Arial Unicode MS" pitchFamily="34" charset="-122"/>
              </a:rPr>
              <a:t>Пулс</a:t>
            </a:r>
          </a:p>
          <a:p>
            <a:r>
              <a:rPr lang="ru-RU" altLang="zh-CN" sz="2000" dirty="0">
                <a:solidFill>
                  <a:schemeClr val="bg1"/>
                </a:solidFill>
                <a:latin typeface="Arial Unicode MS" pitchFamily="34" charset="-122"/>
                <a:ea typeface="Arial Unicode MS" pitchFamily="34" charset="-122"/>
                <a:cs typeface="Arial Unicode MS" pitchFamily="34" charset="-122"/>
              </a:rPr>
              <a:t> R R</a:t>
            </a:r>
          </a:p>
          <a:p>
            <a:r>
              <a:rPr lang="ru-RU" altLang="zh-CN" sz="2000" dirty="0">
                <a:solidFill>
                  <a:schemeClr val="bg1"/>
                </a:solidFill>
                <a:latin typeface="Arial Unicode MS" pitchFamily="34" charset="-122"/>
                <a:ea typeface="Arial Unicode MS" pitchFamily="34" charset="-122"/>
                <a:cs typeface="Arial Unicode MS" pitchFamily="34" charset="-122"/>
              </a:rPr>
              <a:t>4. Антропометрия</a:t>
            </a:r>
          </a:p>
          <a:p>
            <a:r>
              <a:rPr lang="ru-RU" altLang="zh-CN" sz="2000" dirty="0">
                <a:solidFill>
                  <a:schemeClr val="bg1"/>
                </a:solidFill>
                <a:latin typeface="Arial Unicode MS" pitchFamily="34" charset="-122"/>
                <a:ea typeface="Arial Unicode MS" pitchFamily="34" charset="-122"/>
                <a:cs typeface="Arial Unicode MS" pitchFamily="34" charset="-122"/>
              </a:rPr>
              <a:t>Измерване на % съдържание на мазнини</a:t>
            </a:r>
          </a:p>
          <a:p>
            <a:r>
              <a:rPr lang="ru-RU" altLang="zh-CN" sz="2000" dirty="0">
                <a:solidFill>
                  <a:schemeClr val="bg1"/>
                </a:solidFill>
                <a:latin typeface="Arial Unicode MS" pitchFamily="34" charset="-122"/>
                <a:ea typeface="Arial Unicode MS" pitchFamily="34" charset="-122"/>
                <a:cs typeface="Arial Unicode MS" pitchFamily="34" charset="-122"/>
              </a:rPr>
              <a:t>Динамометрия (дясна ръка):</a:t>
            </a:r>
          </a:p>
          <a:p>
            <a:r>
              <a:rPr lang="ru-RU" altLang="zh-CN" sz="2000" dirty="0">
                <a:solidFill>
                  <a:schemeClr val="bg1"/>
                </a:solidFill>
                <a:latin typeface="Arial Unicode MS" pitchFamily="34" charset="-122"/>
                <a:ea typeface="Arial Unicode MS" pitchFamily="34" charset="-122"/>
                <a:cs typeface="Arial Unicode MS" pitchFamily="34" charset="-122"/>
              </a:rPr>
              <a:t>Динамометрия (лява ръка):</a:t>
            </a:r>
          </a:p>
          <a:p>
            <a:r>
              <a:rPr lang="ru-RU" altLang="zh-CN" sz="2000" dirty="0">
                <a:solidFill>
                  <a:schemeClr val="bg1"/>
                </a:solidFill>
                <a:latin typeface="Arial Unicode MS" pitchFamily="34" charset="-122"/>
                <a:ea typeface="Arial Unicode MS" pitchFamily="34" charset="-122"/>
                <a:cs typeface="Arial Unicode MS" pitchFamily="34" charset="-122"/>
              </a:rPr>
              <a:t>5. </a:t>
            </a:r>
            <a:r>
              <a:rPr lang="ru-RU" altLang="zh-CN" sz="2000" dirty="0" err="1">
                <a:solidFill>
                  <a:schemeClr val="bg1"/>
                </a:solidFill>
                <a:latin typeface="Arial Unicode MS" pitchFamily="34" charset="-122"/>
                <a:ea typeface="Arial Unicode MS" pitchFamily="34" charset="-122"/>
                <a:cs typeface="Arial Unicode MS" pitchFamily="34" charset="-122"/>
              </a:rPr>
              <a:t>Общо</a:t>
            </a:r>
            <a:r>
              <a:rPr lang="ru-RU" altLang="zh-CN" sz="2000" dirty="0">
                <a:solidFill>
                  <a:schemeClr val="bg1"/>
                </a:solidFill>
                <a:latin typeface="Arial Unicode MS" pitchFamily="34" charset="-122"/>
                <a:ea typeface="Arial Unicode MS" pitchFamily="34" charset="-122"/>
                <a:cs typeface="Arial Unicode MS" pitchFamily="34" charset="-122"/>
              </a:rPr>
              <a:t> </a:t>
            </a:r>
            <a:r>
              <a:rPr lang="ru-RU" altLang="zh-CN" sz="2000" dirty="0" smtClean="0">
                <a:solidFill>
                  <a:schemeClr val="bg1"/>
                </a:solidFill>
                <a:latin typeface="Arial Unicode MS" pitchFamily="34" charset="-122"/>
                <a:ea typeface="Arial Unicode MS" pitchFamily="34" charset="-122"/>
                <a:cs typeface="Arial Unicode MS" pitchFamily="34" charset="-122"/>
              </a:rPr>
              <a:t>заключение</a:t>
            </a:r>
            <a:endParaRPr lang="ru-RU" altLang="zh-CN"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760501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bg-BG" altLang="zh-CN" sz="3200" b="1" dirty="0">
                <a:solidFill>
                  <a:srgbClr val="C0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Документи които не издаваме</a:t>
            </a:r>
            <a:endParaRPr lang="zh-CN" altLang="en-US" sz="2800" dirty="0">
              <a:solidFill>
                <a:schemeClr val="bg1"/>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457200" y="1484784"/>
            <a:ext cx="8229600" cy="5112568"/>
          </a:xfrm>
        </p:spPr>
        <p:txBody>
          <a:bodyPr>
            <a:normAutofit/>
          </a:bodyPr>
          <a:lstStyle/>
          <a:p>
            <a:pPr marL="0" indent="0">
              <a:buNone/>
            </a:pPr>
            <a:r>
              <a:rPr lang="ru-RU" altLang="zh-CN" sz="2000" b="1" dirty="0" smtClean="0">
                <a:solidFill>
                  <a:srgbClr val="FF0000"/>
                </a:solidFill>
                <a:latin typeface="Arial Unicode MS" pitchFamily="34" charset="-122"/>
                <a:ea typeface="Arial Unicode MS" pitchFamily="34" charset="-122"/>
                <a:cs typeface="Arial Unicode MS" pitchFamily="34" charset="-122"/>
              </a:rPr>
              <a:t>2. </a:t>
            </a:r>
            <a:r>
              <a:rPr lang="ru-RU" altLang="zh-CN" sz="2000" b="1" dirty="0" err="1" smtClean="0">
                <a:solidFill>
                  <a:srgbClr val="FF0000"/>
                </a:solidFill>
                <a:latin typeface="Arial Unicode MS" pitchFamily="34" charset="-122"/>
                <a:ea typeface="Arial Unicode MS" pitchFamily="34" charset="-122"/>
                <a:cs typeface="Arial Unicode MS" pitchFamily="34" charset="-122"/>
              </a:rPr>
              <a:t>Медицински</a:t>
            </a:r>
            <a:r>
              <a:rPr lang="ru-RU" altLang="zh-CN" sz="2000" b="1" dirty="0" smtClean="0">
                <a:solidFill>
                  <a:srgbClr val="FF0000"/>
                </a:solidFill>
                <a:latin typeface="Arial Unicode MS" pitchFamily="34" charset="-122"/>
                <a:ea typeface="Arial Unicode MS" pitchFamily="34" charset="-122"/>
                <a:cs typeface="Arial Unicode MS" pitchFamily="34" charset="-122"/>
              </a:rPr>
              <a:t> </a:t>
            </a:r>
            <a:r>
              <a:rPr lang="ru-RU" altLang="zh-CN" sz="2000" b="1" dirty="0">
                <a:solidFill>
                  <a:srgbClr val="FF0000"/>
                </a:solidFill>
                <a:latin typeface="Arial Unicode MS" pitchFamily="34" charset="-122"/>
                <a:ea typeface="Arial Unicode MS" pitchFamily="34" charset="-122"/>
                <a:cs typeface="Arial Unicode MS" pitchFamily="34" charset="-122"/>
              </a:rPr>
              <a:t>свидетелства за пред съда и разследващите </a:t>
            </a:r>
            <a:r>
              <a:rPr lang="ru-RU" altLang="zh-CN" sz="2000" b="1" dirty="0" smtClean="0">
                <a:solidFill>
                  <a:srgbClr val="FF0000"/>
                </a:solidFill>
                <a:latin typeface="Arial Unicode MS" pitchFamily="34" charset="-122"/>
                <a:ea typeface="Arial Unicode MS" pitchFamily="34" charset="-122"/>
                <a:cs typeface="Arial Unicode MS" pitchFamily="34" charset="-122"/>
              </a:rPr>
              <a:t>органи</a:t>
            </a:r>
          </a:p>
          <a:p>
            <a:r>
              <a:rPr lang="ru-RU" altLang="zh-CN" sz="2000" dirty="0" smtClean="0">
                <a:solidFill>
                  <a:schemeClr val="bg1"/>
                </a:solidFill>
                <a:latin typeface="Arial Unicode MS" pitchFamily="34" charset="-122"/>
                <a:ea typeface="Arial Unicode MS" pitchFamily="34" charset="-122"/>
                <a:cs typeface="Arial Unicode MS" pitchFamily="34" charset="-122"/>
              </a:rPr>
              <a:t>Съгласно чл</a:t>
            </a:r>
            <a:r>
              <a:rPr lang="ru-RU" altLang="zh-CN" sz="2000" dirty="0">
                <a:solidFill>
                  <a:schemeClr val="bg1"/>
                </a:solidFill>
                <a:latin typeface="Arial Unicode MS" pitchFamily="34" charset="-122"/>
                <a:ea typeface="Arial Unicode MS" pitchFamily="34" charset="-122"/>
                <a:cs typeface="Arial Unicode MS" pitchFamily="34" charset="-122"/>
              </a:rPr>
              <a:t>. 18, ал. 2 от Наредбата за медицинската експертиза /</a:t>
            </a:r>
            <a:r>
              <a:rPr lang="ru-RU" altLang="zh-CN" sz="1200" dirty="0">
                <a:solidFill>
                  <a:schemeClr val="bg1"/>
                </a:solidFill>
                <a:latin typeface="Arial Unicode MS" pitchFamily="34" charset="-122"/>
                <a:ea typeface="Arial Unicode MS" pitchFamily="34" charset="-122"/>
                <a:cs typeface="Arial Unicode MS" pitchFamily="34" charset="-122"/>
              </a:rPr>
              <a:t>Приета с ПМС № 87 от 05.05.2010 Г</a:t>
            </a:r>
            <a:r>
              <a:rPr lang="ru-RU" altLang="zh-CN" sz="2000" dirty="0">
                <a:solidFill>
                  <a:schemeClr val="bg1"/>
                </a:solidFill>
                <a:latin typeface="Arial Unicode MS" pitchFamily="34" charset="-122"/>
                <a:ea typeface="Arial Unicode MS" pitchFamily="34" charset="-122"/>
                <a:cs typeface="Arial Unicode MS" pitchFamily="34" charset="-122"/>
              </a:rPr>
              <a:t>./. който изрично указва, че „При определен домашен амбулаторен или свободен режим осигуреният е длъжен, ако е необходимо, да се яви пред разследващите органи и пред органите на съдебната власт през периода на разрешения отпуск поради временна неработоспособност, освен ако представи „</a:t>
            </a:r>
            <a:r>
              <a:rPr lang="ru-RU" altLang="zh-CN" sz="2000" dirty="0">
                <a:solidFill>
                  <a:srgbClr val="C00000"/>
                </a:solidFill>
                <a:latin typeface="Arial Unicode MS" pitchFamily="34" charset="-122"/>
                <a:ea typeface="Arial Unicode MS" pitchFamily="34" charset="-122"/>
                <a:cs typeface="Arial Unicode MS" pitchFamily="34" charset="-122"/>
              </a:rPr>
              <a:t>Медицинско удостоверение</a:t>
            </a:r>
            <a:r>
              <a:rPr lang="ru-RU" altLang="zh-CN" sz="2000" dirty="0">
                <a:solidFill>
                  <a:schemeClr val="bg1"/>
                </a:solidFill>
                <a:latin typeface="Arial Unicode MS" pitchFamily="34" charset="-122"/>
                <a:ea typeface="Arial Unicode MS" pitchFamily="34" charset="-122"/>
                <a:cs typeface="Arial Unicode MS" pitchFamily="34" charset="-122"/>
              </a:rPr>
              <a:t>“ по образец, утвърден от министъра на здравеопазването и министъра на правосъдието, в което е отбелязано, че заболяването на лицето не позволява явяването му пред разследващите органи и пред органите на съдебната власт”.</a:t>
            </a: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err="1">
                <a:solidFill>
                  <a:schemeClr val="bg1"/>
                </a:solidFill>
                <a:latin typeface="Arial Unicode MS" pitchFamily="34" charset="-122"/>
                <a:ea typeface="Arial Unicode MS" pitchFamily="34" charset="-122"/>
                <a:cs typeface="Arial Unicode MS" pitchFamily="34" charset="-122"/>
              </a:rPr>
              <a:t>И</a:t>
            </a:r>
            <a:r>
              <a:rPr lang="ru-RU" altLang="zh-CN" sz="2000" dirty="0" err="1" smtClean="0">
                <a:solidFill>
                  <a:schemeClr val="bg1"/>
                </a:solidFill>
                <a:latin typeface="Arial Unicode MS" pitchFamily="34" charset="-122"/>
                <a:ea typeface="Arial Unicode MS" pitchFamily="34" charset="-122"/>
                <a:cs typeface="Arial Unicode MS" pitchFamily="34" charset="-122"/>
              </a:rPr>
              <a:t>здава</a:t>
            </a:r>
            <a:r>
              <a:rPr lang="ru-RU" altLang="zh-CN" sz="2000" dirty="0" smtClean="0">
                <a:solidFill>
                  <a:schemeClr val="bg1"/>
                </a:solidFill>
                <a:latin typeface="Arial Unicode MS" pitchFamily="34" charset="-122"/>
                <a:ea typeface="Arial Unicode MS" pitchFamily="34" charset="-122"/>
                <a:cs typeface="Arial Unicode MS" pitchFamily="34" charset="-122"/>
              </a:rPr>
              <a:t> </a:t>
            </a:r>
            <a:r>
              <a:rPr lang="ru-RU" altLang="zh-CN" sz="2000" dirty="0">
                <a:solidFill>
                  <a:schemeClr val="bg1"/>
                </a:solidFill>
                <a:latin typeface="Arial Unicode MS" pitchFamily="34" charset="-122"/>
                <a:ea typeface="Arial Unicode MS" pitchFamily="34" charset="-122"/>
                <a:cs typeface="Arial Unicode MS" pitchFamily="34" charset="-122"/>
              </a:rPr>
              <a:t>се болничен лист +  медицинско от </a:t>
            </a:r>
            <a:r>
              <a:rPr lang="ru-RU" altLang="zh-CN" sz="2000" dirty="0" smtClean="0">
                <a:solidFill>
                  <a:schemeClr val="bg1"/>
                </a:solidFill>
                <a:latin typeface="Arial Unicode MS" pitchFamily="34" charset="-122"/>
                <a:ea typeface="Arial Unicode MS" pitchFamily="34" charset="-122"/>
                <a:cs typeface="Arial Unicode MS" pitchFamily="34" charset="-122"/>
              </a:rPr>
              <a:t>ЛКК</a:t>
            </a:r>
            <a:r>
              <a:rPr lang="ru-RU" altLang="zh-CN" sz="2000" dirty="0">
                <a:solidFill>
                  <a:schemeClr val="bg1"/>
                </a:solidFill>
                <a:latin typeface="Arial Unicode MS" pitchFamily="34" charset="-122"/>
                <a:ea typeface="Arial Unicode MS" pitchFamily="34" charset="-122"/>
                <a:cs typeface="Arial Unicode MS" pitchFamily="34" charset="-122"/>
              </a:rPr>
              <a:t>:</a:t>
            </a:r>
            <a:endParaRPr lang="ru-RU" altLang="zh-CN" sz="2000" dirty="0" smtClean="0">
              <a:solidFill>
                <a:schemeClr val="bg1"/>
              </a:solidFill>
              <a:latin typeface="Arial Unicode MS" pitchFamily="34" charset="-122"/>
              <a:ea typeface="Arial Unicode MS" pitchFamily="34" charset="-122"/>
              <a:cs typeface="Arial Unicode MS" pitchFamily="34" charset="-122"/>
            </a:endParaRPr>
          </a:p>
          <a:p>
            <a:pPr marL="0" indent="0">
              <a:buNone/>
            </a:pPr>
            <a:endParaRPr lang="zh-CN" altLang="en-US" sz="2000" dirty="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842206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87624" y="116632"/>
            <a:ext cx="6696744" cy="6741368"/>
          </a:xfrm>
        </p:spPr>
      </p:pic>
    </p:spTree>
    <p:extLst>
      <p:ext uri="{BB962C8B-B14F-4D97-AF65-F5344CB8AC3E}">
        <p14:creationId xmlns:p14="http://schemas.microsoft.com/office/powerpoint/2010/main" val="2631783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origami"/>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Template>
  <TotalTime>1377</TotalTime>
  <Words>5599</Words>
  <Application>Microsoft Office PowerPoint</Application>
  <PresentationFormat>Презентация на цял екран (4:3)</PresentationFormat>
  <Paragraphs>525</Paragraphs>
  <Slides>20</Slides>
  <Notes>8</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20</vt:i4>
      </vt:variant>
    </vt:vector>
  </HeadingPairs>
  <TitlesOfParts>
    <vt:vector size="26" baseType="lpstr">
      <vt:lpstr>Arial Unicode MS</vt:lpstr>
      <vt:lpstr>宋体</vt:lpstr>
      <vt:lpstr>Arial</vt:lpstr>
      <vt:lpstr>Calibri</vt:lpstr>
      <vt:lpstr>Times New Roman</vt:lpstr>
      <vt:lpstr>Office 主题</vt:lpstr>
      <vt:lpstr>Медицински документи</vt:lpstr>
      <vt:lpstr>Нормативна база</vt:lpstr>
      <vt:lpstr>Нормативна база</vt:lpstr>
      <vt:lpstr>Документи включени в основния пакет дейности гарантирани от бюджета на НЗОК</vt:lpstr>
      <vt:lpstr>Документи които не издаваме:</vt:lpstr>
      <vt:lpstr>Документи които не издаваме</vt:lpstr>
      <vt:lpstr>Документи които не издаваме</vt:lpstr>
      <vt:lpstr>Документи които не издаваме</vt:lpstr>
      <vt:lpstr>Презентация на PowerPoint</vt:lpstr>
      <vt:lpstr>Документи които не издаваме</vt:lpstr>
      <vt:lpstr>Документи, за които следва да формираме цена</vt:lpstr>
      <vt:lpstr>Презентация на PowerPoint</vt:lpstr>
      <vt:lpstr>Презентация на PowerPoint</vt:lpstr>
      <vt:lpstr>Документи, за които следва да формираме цена</vt:lpstr>
      <vt:lpstr>Документи, за които следва да формираме цена</vt:lpstr>
      <vt:lpstr>Презентация на PowerPoint</vt:lpstr>
      <vt:lpstr>Презентация на PowerPoint</vt:lpstr>
      <vt:lpstr>Презентация на PowerPoint</vt:lpstr>
      <vt:lpstr>ПРИМЕРЕН ЦЕНОРАЗПИС</vt:lpstr>
      <vt:lpstr>БЛАГОДАРЯ ЗА ВНИМАНИЕТО</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Медицински документи</dc:title>
  <dc:subject>Technology</dc:subject>
  <dc:creator>d-r Mindov</dc:creator>
  <cp:keywords>technology,technogy PowerPoint template,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ASUS</cp:lastModifiedBy>
  <cp:revision>66</cp:revision>
  <dcterms:created xsi:type="dcterms:W3CDTF">2017-04-29T17:30:09Z</dcterms:created>
  <dcterms:modified xsi:type="dcterms:W3CDTF">2017-05-20T20:31:32Z</dcterms:modified>
  <cp:category>technology, PowerPoint template</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http://www.leawo.com/free-powerpoint-templates/</vt:lpwstr>
  </property>
</Properties>
</file>