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91" r:id="rId5"/>
    <p:sldId id="265" r:id="rId6"/>
    <p:sldId id="266" r:id="rId7"/>
    <p:sldId id="268" r:id="rId8"/>
    <p:sldId id="269" r:id="rId9"/>
    <p:sldId id="270" r:id="rId10"/>
    <p:sldId id="272" r:id="rId11"/>
    <p:sldId id="273" r:id="rId12"/>
    <p:sldId id="274" r:id="rId13"/>
    <p:sldId id="275" r:id="rId14"/>
    <p:sldId id="277" r:id="rId15"/>
    <p:sldId id="278" r:id="rId16"/>
    <p:sldId id="279" r:id="rId17"/>
    <p:sldId id="280" r:id="rId18"/>
    <p:sldId id="283" r:id="rId19"/>
    <p:sldId id="284" r:id="rId20"/>
    <p:sldId id="285" r:id="rId21"/>
    <p:sldId id="286" r:id="rId22"/>
    <p:sldId id="289" r:id="rId23"/>
    <p:sldId id="287" r:id="rId24"/>
    <p:sldId id="288" r:id="rId25"/>
    <p:sldId id="290" r:id="rId2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B63E-9EA8-44C2-8B41-A708A7C32CA8}" type="datetimeFigureOut">
              <a:rPr lang="bg-BG" smtClean="0"/>
              <a:t>12.05.2017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6B58-1FC8-485C-86E3-F8293EF09F07}" type="slidenum">
              <a:rPr lang="bg-BG" smtClean="0"/>
              <a:t>‹#›</a:t>
            </a:fld>
            <a:endParaRPr lang="bg-BG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B63E-9EA8-44C2-8B41-A708A7C32CA8}" type="datetimeFigureOut">
              <a:rPr lang="bg-BG" smtClean="0"/>
              <a:t>12.05.2017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6B58-1FC8-485C-86E3-F8293EF09F0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B63E-9EA8-44C2-8B41-A708A7C32CA8}" type="datetimeFigureOut">
              <a:rPr lang="bg-BG" smtClean="0"/>
              <a:t>12.05.2017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6B58-1FC8-485C-86E3-F8293EF09F0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B63E-9EA8-44C2-8B41-A708A7C32CA8}" type="datetimeFigureOut">
              <a:rPr lang="bg-BG" smtClean="0"/>
              <a:t>12.05.2017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6B58-1FC8-485C-86E3-F8293EF09F0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B63E-9EA8-44C2-8B41-A708A7C32CA8}" type="datetimeFigureOut">
              <a:rPr lang="bg-BG" smtClean="0"/>
              <a:t>12.05.2017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6B58-1FC8-485C-86E3-F8293EF09F07}" type="slidenum">
              <a:rPr lang="bg-BG" smtClean="0"/>
              <a:t>‹#›</a:t>
            </a:fld>
            <a:endParaRPr lang="bg-BG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B63E-9EA8-44C2-8B41-A708A7C32CA8}" type="datetimeFigureOut">
              <a:rPr lang="bg-BG" smtClean="0"/>
              <a:t>12.05.2017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6B58-1FC8-485C-86E3-F8293EF09F0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B63E-9EA8-44C2-8B41-A708A7C32CA8}" type="datetimeFigureOut">
              <a:rPr lang="bg-BG" smtClean="0"/>
              <a:t>12.05.2017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6B58-1FC8-485C-86E3-F8293EF09F07}" type="slidenum">
              <a:rPr lang="bg-BG" smtClean="0"/>
              <a:t>‹#›</a:t>
            </a:fld>
            <a:endParaRPr lang="bg-BG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B63E-9EA8-44C2-8B41-A708A7C32CA8}" type="datetimeFigureOut">
              <a:rPr lang="bg-BG" smtClean="0"/>
              <a:t>12.05.2017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6B58-1FC8-485C-86E3-F8293EF09F0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B63E-9EA8-44C2-8B41-A708A7C32CA8}" type="datetimeFigureOut">
              <a:rPr lang="bg-BG" smtClean="0"/>
              <a:t>12.05.2017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6B58-1FC8-485C-86E3-F8293EF09F0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B63E-9EA8-44C2-8B41-A708A7C32CA8}" type="datetimeFigureOut">
              <a:rPr lang="bg-BG" smtClean="0"/>
              <a:t>12.05.2017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6B58-1FC8-485C-86E3-F8293EF09F07}" type="slidenum">
              <a:rPr lang="bg-BG" smtClean="0"/>
              <a:t>‹#›</a:t>
            </a:fld>
            <a:endParaRPr lang="bg-BG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B63E-9EA8-44C2-8B41-A708A7C32CA8}" type="datetimeFigureOut">
              <a:rPr lang="bg-BG" smtClean="0"/>
              <a:t>12.05.2017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6B58-1FC8-485C-86E3-F8293EF09F0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E3FDB63E-9EA8-44C2-8B41-A708A7C32CA8}" type="datetimeFigureOut">
              <a:rPr lang="bg-BG" smtClean="0"/>
              <a:t>12.05.2017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F526B58-1FC8-485C-86E3-F8293EF09F07}" type="slidenum">
              <a:rPr lang="bg-BG" smtClean="0"/>
              <a:t>‹#›</a:t>
            </a:fld>
            <a:endParaRPr lang="bg-BG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НОВОТО В НРД</a:t>
            </a:r>
            <a:endParaRPr lang="bg-BG" dirty="0"/>
          </a:p>
        </p:txBody>
      </p:sp>
      <p:sp>
        <p:nvSpPr>
          <p:cNvPr id="5" name="Подзаглавие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2017 </a:t>
            </a:r>
          </a:p>
          <a:p>
            <a:r>
              <a:rPr lang="bg-BG" dirty="0" smtClean="0"/>
              <a:t>Д-р Виктория Чобанова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14736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163351"/>
          </a:xfrm>
        </p:spPr>
        <p:txBody>
          <a:bodyPr>
            <a:normAutofit/>
          </a:bodyPr>
          <a:lstStyle/>
          <a:p>
            <a:r>
              <a:rPr lang="bg-BG" dirty="0" smtClean="0"/>
              <a:t>Оказване на мед. помощ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5040560"/>
          </a:xfrm>
        </p:spPr>
        <p:txBody>
          <a:bodyPr>
            <a:normAutofit/>
          </a:bodyPr>
          <a:lstStyle/>
          <a:p>
            <a:pPr lvl="0"/>
            <a:r>
              <a:rPr lang="bg-BG" sz="2000" dirty="0"/>
              <a:t>Автоматично възстановяване на последния постоянен избор при прекратяване на служебния избор – уточнение на механизма  (чл. 130)</a:t>
            </a:r>
          </a:p>
          <a:p>
            <a:pPr lvl="0"/>
            <a:r>
              <a:rPr lang="bg-BG" dirty="0"/>
              <a:t>При диспансерно наблюдение на пациенти с диагнози от Приложение 9 и Приложение 14 е препоръчително извършването на 2 консултативни прегледа по преценка на ОПЛ, </a:t>
            </a:r>
            <a:r>
              <a:rPr lang="bg-BG" b="1" dirty="0"/>
              <a:t>но не по-малко от 1 със СИМП</a:t>
            </a:r>
            <a:r>
              <a:rPr lang="bg-BG" dirty="0"/>
              <a:t>. В тези случаи  е регламентирана възможност за отказ на пациента, при което издаване на направление не е необходимо (чл.  135 ал. 5-6, чл. 159, чл. 184, 199)</a:t>
            </a:r>
          </a:p>
          <a:p>
            <a:pPr lvl="0"/>
            <a:r>
              <a:rPr lang="bg-BG" dirty="0"/>
              <a:t>При уведомяване на ЗОЛ за следващ диспансерен преглед и неговото неявяване лекарят не носи отговорност.  (чл. 136)</a:t>
            </a:r>
          </a:p>
        </p:txBody>
      </p:sp>
    </p:spTree>
    <p:extLst>
      <p:ext uri="{BB962C8B-B14F-4D97-AF65-F5344CB8AC3E}">
        <p14:creationId xmlns:p14="http://schemas.microsoft.com/office/powerpoint/2010/main" val="3877562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163351"/>
          </a:xfrm>
        </p:spPr>
        <p:txBody>
          <a:bodyPr>
            <a:normAutofit/>
          </a:bodyPr>
          <a:lstStyle/>
          <a:p>
            <a:r>
              <a:rPr lang="bg-BG" dirty="0" smtClean="0"/>
              <a:t>Оказване на мед. помощ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5040560"/>
          </a:xfrm>
        </p:spPr>
        <p:txBody>
          <a:bodyPr>
            <a:normAutofit lnSpcReduction="10000"/>
          </a:bodyPr>
          <a:lstStyle/>
          <a:p>
            <a:pPr lvl="0"/>
            <a:r>
              <a:rPr lang="bg-BG" dirty="0"/>
              <a:t>Съгласувано с Наредба 8 екземпляр от документацията за </a:t>
            </a:r>
            <a:r>
              <a:rPr lang="bg-BG" b="1" dirty="0"/>
              <a:t>извършен диспансерен или профилактичен преглед се предоставя на ЗОЛ при поискване</a:t>
            </a:r>
            <a:r>
              <a:rPr lang="bg-BG" dirty="0"/>
              <a:t> (чл. 137, 162)</a:t>
            </a:r>
          </a:p>
          <a:p>
            <a:pPr lvl="0"/>
            <a:r>
              <a:rPr lang="bg-BG" dirty="0"/>
              <a:t>След издаване на направление за хоспитализация/</a:t>
            </a:r>
            <a:r>
              <a:rPr lang="bg-BG" dirty="0" err="1"/>
              <a:t>КПр</a:t>
            </a:r>
            <a:r>
              <a:rPr lang="bg-BG" dirty="0"/>
              <a:t>/</a:t>
            </a:r>
            <a:r>
              <a:rPr lang="bg-BG" dirty="0" err="1"/>
              <a:t>АПр</a:t>
            </a:r>
            <a:r>
              <a:rPr lang="bg-BG" dirty="0"/>
              <a:t>, </a:t>
            </a:r>
            <a:r>
              <a:rPr lang="bg-BG" b="1" dirty="0"/>
              <a:t>ОПЛ не назначава допълнително прегледи и изследвания по искане на лечебното заведение за болнична помощ (чл. 138 ал. 4)</a:t>
            </a:r>
          </a:p>
          <a:p>
            <a:pPr lvl="0"/>
            <a:r>
              <a:rPr lang="bg-BG" dirty="0"/>
              <a:t>Картата за профилактика – </a:t>
            </a:r>
            <a:r>
              <a:rPr lang="bg-BG" b="1" dirty="0"/>
              <a:t>само в електронен вид </a:t>
            </a:r>
            <a:r>
              <a:rPr lang="bg-BG" dirty="0"/>
              <a:t>(чл. 143, чл. 222 т. </a:t>
            </a:r>
            <a:r>
              <a:rPr lang="en-US" dirty="0"/>
              <a:t>IX</a:t>
            </a:r>
            <a:r>
              <a:rPr lang="bg-BG" dirty="0" smtClean="0"/>
              <a:t>)</a:t>
            </a:r>
          </a:p>
          <a:p>
            <a:r>
              <a:rPr lang="bg-BG" dirty="0"/>
              <a:t>След представяне на документите в ТЕЛК/НЕЛК по тяхно искане се назначават </a:t>
            </a:r>
            <a:r>
              <a:rPr lang="bg-BG" b="1" dirty="0"/>
              <a:t>само ВСМДИ </a:t>
            </a:r>
            <a:r>
              <a:rPr lang="bg-BG" dirty="0"/>
              <a:t>с бланка МЗ-НЗОК № 4 (чл. 80). По искане на ТЕЛК се закупуват само ВСМДИ в рамките на утвърдения годишен бюджет (чл. 205 ал. 4)</a:t>
            </a:r>
          </a:p>
          <a:p>
            <a:pPr lvl="0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97792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163351"/>
          </a:xfrm>
        </p:spPr>
        <p:txBody>
          <a:bodyPr>
            <a:normAutofit/>
          </a:bodyPr>
          <a:lstStyle/>
          <a:p>
            <a:r>
              <a:rPr lang="bg-BG" dirty="0" smtClean="0"/>
              <a:t>Оказване на мед. помощ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4896544"/>
          </a:xfrm>
        </p:spPr>
        <p:txBody>
          <a:bodyPr>
            <a:normAutofit/>
          </a:bodyPr>
          <a:lstStyle/>
          <a:p>
            <a:pPr lvl="0"/>
            <a:r>
              <a:rPr lang="bg-BG" dirty="0"/>
              <a:t>ВСМДИ, които в друг пакет фигурират като МДИ, могат да бъдат назначавани от ОПЛ. (чл. 145)</a:t>
            </a:r>
          </a:p>
          <a:p>
            <a:pPr lvl="0"/>
            <a:r>
              <a:rPr lang="bg-BG" dirty="0"/>
              <a:t>ВСМДИ от един пакет могат да се назначат на едно направление (чл. 167)</a:t>
            </a:r>
          </a:p>
          <a:p>
            <a:pPr lvl="0"/>
            <a:r>
              <a:rPr lang="bg-BG" sz="2000" dirty="0"/>
              <a:t>Липсата на резултати от извършените изследвания при ПП не е основание за незаплащане (чл. 185)</a:t>
            </a:r>
          </a:p>
          <a:p>
            <a:pPr lvl="0"/>
            <a:r>
              <a:rPr lang="bg-BG" dirty="0"/>
              <a:t>Направление за хоспитализация (бл. 7) – издава се освен от ПИМП и СИМП и от </a:t>
            </a:r>
            <a:r>
              <a:rPr lang="bg-BG" b="1" dirty="0"/>
              <a:t>БП (спешност и за рехабилитация), КОЦ, ЦКВЗ, ЦСМП</a:t>
            </a:r>
            <a:r>
              <a:rPr lang="bg-BG" dirty="0"/>
              <a:t>. Направление за амбулаторни процедури (бл. 8) – и от БП, ЦСМП, КОЦ, </a:t>
            </a:r>
            <a:r>
              <a:rPr lang="bg-BG" dirty="0" err="1"/>
              <a:t>диализен</a:t>
            </a:r>
            <a:r>
              <a:rPr lang="bg-BG" dirty="0"/>
              <a:t> център. Бланка 8А – и от БП, КОЦ, </a:t>
            </a:r>
            <a:r>
              <a:rPr lang="bg-BG" dirty="0" err="1"/>
              <a:t>диализен</a:t>
            </a:r>
            <a:r>
              <a:rPr lang="bg-BG" dirty="0"/>
              <a:t> център (чл. 222)</a:t>
            </a:r>
          </a:p>
          <a:p>
            <a:pPr lvl="0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08521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163351"/>
          </a:xfrm>
        </p:spPr>
        <p:txBody>
          <a:bodyPr>
            <a:normAutofit/>
          </a:bodyPr>
          <a:lstStyle/>
          <a:p>
            <a:r>
              <a:rPr lang="bg-BG" dirty="0" smtClean="0"/>
              <a:t>Оказване на мед. помощ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4896544"/>
          </a:xfrm>
        </p:spPr>
        <p:txBody>
          <a:bodyPr>
            <a:normAutofit/>
          </a:bodyPr>
          <a:lstStyle/>
          <a:p>
            <a:pPr lvl="0"/>
            <a:r>
              <a:rPr lang="bg-BG" dirty="0"/>
              <a:t>ОПЛ </a:t>
            </a:r>
            <a:r>
              <a:rPr lang="bg-BG" b="1" dirty="0"/>
              <a:t>няма задължение да предоставя ЗОК на ЗОЛ и не трябва да ги съхранява в амбулаторията си  </a:t>
            </a:r>
            <a:r>
              <a:rPr lang="bg-BG" dirty="0"/>
              <a:t>(чл. 138 ал. 3)</a:t>
            </a:r>
          </a:p>
          <a:p>
            <a:pPr lvl="0"/>
            <a:r>
              <a:rPr lang="bg-BG" sz="2000" dirty="0"/>
              <a:t>Лични документи се изискват само при ползване на болнична медицинска помощ (чл. 93)</a:t>
            </a:r>
          </a:p>
          <a:p>
            <a:pPr lvl="0"/>
            <a:r>
              <a:rPr lang="bg-BG" sz="2000" dirty="0"/>
              <a:t>Коригирани са текстовете в НРД, свързани с пръстовия отпечатък (чл. 94)</a:t>
            </a:r>
          </a:p>
          <a:p>
            <a:pPr lvl="0"/>
            <a:r>
              <a:rPr lang="bg-BG" dirty="0"/>
              <a:t>ЗОЛ са длъжни да спазват установения ред в ЛЗ (чл. 8 ал. 3)</a:t>
            </a:r>
          </a:p>
          <a:p>
            <a:pPr lvl="0"/>
            <a:r>
              <a:rPr lang="bg-BG" dirty="0"/>
              <a:t>В графика се вписват всички </a:t>
            </a:r>
            <a:r>
              <a:rPr lang="bg-BG" dirty="0" err="1"/>
              <a:t>заместници</a:t>
            </a:r>
            <a:r>
              <a:rPr lang="bg-BG" dirty="0"/>
              <a:t> с техните контакти. В случай на заместване се поставя съобщение за заместващия лекар. (чл. 140)</a:t>
            </a:r>
          </a:p>
          <a:p>
            <a:pPr lvl="0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46147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163351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Контрол, санкции, арбитраж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4896544"/>
          </a:xfrm>
        </p:spPr>
        <p:txBody>
          <a:bodyPr>
            <a:normAutofit/>
          </a:bodyPr>
          <a:lstStyle/>
          <a:p>
            <a:pPr lvl="0"/>
            <a:r>
              <a:rPr lang="bg-BG" dirty="0"/>
              <a:t>Контролната дейност се извършва по начин и време, незатрудняващи основната дейност на изпълнителя (чл. 385)</a:t>
            </a:r>
          </a:p>
          <a:p>
            <a:pPr lvl="0"/>
            <a:r>
              <a:rPr lang="bg-BG" dirty="0"/>
              <a:t>Контрольори, които не са лекари, не могат да извършват оценка на качеството (чл. 391)</a:t>
            </a:r>
          </a:p>
          <a:p>
            <a:pPr lvl="0"/>
            <a:r>
              <a:rPr lang="bg-BG" dirty="0"/>
              <a:t>Отпадане на „</a:t>
            </a:r>
            <a:r>
              <a:rPr lang="bg-BG" dirty="0" err="1"/>
              <a:t>последващо</a:t>
            </a:r>
            <a:r>
              <a:rPr lang="bg-BG" dirty="0"/>
              <a:t> нарушение“ (чл. 403-407) . За трето и следващо нарушение финансовите неустойки се </a:t>
            </a:r>
            <a:r>
              <a:rPr lang="bg-BG" dirty="0" err="1"/>
              <a:t>приагат</a:t>
            </a:r>
            <a:r>
              <a:rPr lang="bg-BG" dirty="0"/>
              <a:t> в максимален размер, предвиден за повторните нарушения (чл. 408)</a:t>
            </a:r>
          </a:p>
          <a:p>
            <a:pPr lvl="0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1542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163351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Контрол, санкции, арбитраж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4896544"/>
          </a:xfrm>
        </p:spPr>
        <p:txBody>
          <a:bodyPr>
            <a:normAutofit/>
          </a:bodyPr>
          <a:lstStyle/>
          <a:p>
            <a:pPr lvl="0"/>
            <a:r>
              <a:rPr lang="bg-BG" sz="2000" dirty="0"/>
              <a:t>РК на БЛС да публикуват имената на лекарите, които могат да бъдат включвани в арбитражни комисии (чл. 414)</a:t>
            </a:r>
          </a:p>
          <a:p>
            <a:pPr lvl="0"/>
            <a:r>
              <a:rPr lang="bg-BG" sz="2000" dirty="0"/>
              <a:t>Регламентиране на резервни членове на арбитражната комисия (чл. 414)</a:t>
            </a:r>
          </a:p>
          <a:p>
            <a:pPr lvl="0"/>
            <a:r>
              <a:rPr lang="bg-BG" dirty="0"/>
              <a:t>Маловажни случаи - </a:t>
            </a:r>
            <a:r>
              <a:rPr lang="bg-BG" b="1" dirty="0"/>
              <a:t>да се издава предписание </a:t>
            </a:r>
            <a:r>
              <a:rPr lang="bg-BG" dirty="0"/>
              <a:t>– чл. 398, допълнителни разпоредби</a:t>
            </a:r>
          </a:p>
          <a:p>
            <a:pPr lvl="0"/>
            <a:r>
              <a:rPr lang="bg-BG" sz="2000" dirty="0"/>
              <a:t>Регламентиране на възможност за привличане на специалист от арбитражната комисия в рамките на арбитража</a:t>
            </a:r>
            <a:r>
              <a:rPr lang="bg-BG" dirty="0"/>
              <a:t>.</a:t>
            </a:r>
          </a:p>
          <a:p>
            <a:pPr lvl="0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4712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163351"/>
          </a:xfrm>
        </p:spPr>
        <p:txBody>
          <a:bodyPr>
            <a:normAutofit/>
          </a:bodyPr>
          <a:lstStyle/>
          <a:p>
            <a:r>
              <a:rPr lang="bg-BG" dirty="0" smtClean="0"/>
              <a:t>Други промени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468052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bg-BG" sz="2200" dirty="0"/>
              <a:t>Съвместно (БЛС с НЗОК) наблюдение на изпълнението на НРД – ежемесечно (чл. 2 ал. 2 т. 6, чл. 178)</a:t>
            </a:r>
          </a:p>
          <a:p>
            <a:pPr lvl="0"/>
            <a:r>
              <a:rPr lang="bg-BG" sz="2200" dirty="0"/>
              <a:t>При установяване на преразход в ИБП над 3 % се договаря намаляване на обемите (не цените). Извършва се контрол в дейностите, където има преразход – ПИМП, СИМП, МДД. За болниците – ще се намаляват обеми и цени.</a:t>
            </a:r>
          </a:p>
          <a:p>
            <a:pPr lvl="0"/>
            <a:r>
              <a:rPr lang="bg-BG" sz="2200" dirty="0"/>
              <a:t>Прехвърляне на средства между отделните видове здравно-осигурителни плащания – след становище на БЛС – чл. 13</a:t>
            </a:r>
          </a:p>
          <a:p>
            <a:pPr lvl="0"/>
            <a:r>
              <a:rPr lang="bg-BG" sz="2200" dirty="0"/>
              <a:t>Съвместно изработване на указания и други актове по тълкуването на НРД (чл. 3)</a:t>
            </a:r>
          </a:p>
          <a:p>
            <a:pPr lvl="0"/>
            <a:r>
              <a:rPr lang="bg-BG" dirty="0"/>
              <a:t>Указанията за предписване на ЛП и МИ се съгласуват с БЛС и се публикуват на страницата на НЗОК </a:t>
            </a:r>
            <a:r>
              <a:rPr lang="bg-BG" b="1" dirty="0"/>
              <a:t>преди влизането им в сила </a:t>
            </a:r>
            <a:r>
              <a:rPr lang="bg-BG" dirty="0"/>
              <a:t>(чл. 39)</a:t>
            </a:r>
          </a:p>
          <a:p>
            <a:pPr lvl="0"/>
            <a:r>
              <a:rPr lang="bg-BG" dirty="0"/>
              <a:t>Методиката за оценка на качеството се разработва съвместно  (чл. 32)</a:t>
            </a:r>
          </a:p>
          <a:p>
            <a:pPr lvl="0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43669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163351"/>
          </a:xfrm>
        </p:spPr>
        <p:txBody>
          <a:bodyPr>
            <a:normAutofit/>
          </a:bodyPr>
          <a:lstStyle/>
          <a:p>
            <a:r>
              <a:rPr lang="bg-BG" dirty="0" smtClean="0"/>
              <a:t>Регулативни стандарти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4680520"/>
          </a:xfrm>
        </p:spPr>
        <p:txBody>
          <a:bodyPr>
            <a:normAutofit/>
          </a:bodyPr>
          <a:lstStyle/>
          <a:p>
            <a:pPr lvl="0"/>
            <a:r>
              <a:rPr lang="bg-BG" dirty="0"/>
              <a:t>Възстановените от изпълнителите НПС за превишен СМД и стойност МДД се използват от НЗОК/РЗОК </a:t>
            </a:r>
            <a:r>
              <a:rPr lang="bg-BG" b="1" dirty="0"/>
              <a:t>за промени във възложените им брой СМД и стойност МДД </a:t>
            </a:r>
            <a:r>
              <a:rPr lang="bg-BG" dirty="0"/>
              <a:t>(чл. 204 ал. 3)</a:t>
            </a:r>
          </a:p>
          <a:p>
            <a:pPr lvl="0"/>
            <a:r>
              <a:rPr lang="bg-BG" dirty="0"/>
              <a:t>Контрол за преразход на РС да се извършва след изчерпване на тримесечния бюджет по съответните параграфи на национално ниво (чл. 204 ал. 2)</a:t>
            </a:r>
          </a:p>
          <a:p>
            <a:pPr lvl="0"/>
            <a:r>
              <a:rPr lang="bg-BG" dirty="0"/>
              <a:t>РЗОК предоставя </a:t>
            </a:r>
            <a:r>
              <a:rPr lang="bg-BG" b="1" dirty="0"/>
              <a:t>при поискване от ИМП обратна информация за отчетения брой СМД и стойност МДД </a:t>
            </a:r>
            <a:r>
              <a:rPr lang="bg-BG" dirty="0"/>
              <a:t>(чл. 84)</a:t>
            </a:r>
          </a:p>
          <a:p>
            <a:pPr lvl="0"/>
            <a:r>
              <a:rPr lang="bg-BG" sz="2000" dirty="0"/>
              <a:t>Запазва се методиката за разпределяне на регулативните стандарти</a:t>
            </a:r>
          </a:p>
          <a:p>
            <a:pPr lvl="0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74800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163351"/>
          </a:xfrm>
        </p:spPr>
        <p:txBody>
          <a:bodyPr>
            <a:normAutofit/>
          </a:bodyPr>
          <a:lstStyle/>
          <a:p>
            <a:r>
              <a:rPr lang="bg-BG" dirty="0" smtClean="0"/>
              <a:t>Качество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4680520"/>
          </a:xfrm>
        </p:spPr>
        <p:txBody>
          <a:bodyPr>
            <a:normAutofit fontScale="92500"/>
          </a:bodyPr>
          <a:lstStyle/>
          <a:p>
            <a:pPr lvl="0"/>
            <a:r>
              <a:rPr lang="bg-BG" sz="2200" dirty="0"/>
              <a:t>Оценката ще се прави комплексно на 6 месеца за срока на действие на НРД по методика, разработена съвместно с БЛС и НЗОК (чл. 32)</a:t>
            </a:r>
          </a:p>
          <a:p>
            <a:pPr lvl="0"/>
            <a:r>
              <a:rPr lang="bg-BG" sz="2200" dirty="0"/>
              <a:t>Критериите остават формулирани по предложенията на НЗОК – без промяна (чл. 171 и чл. 172)</a:t>
            </a:r>
          </a:p>
          <a:p>
            <a:pPr lvl="0"/>
            <a:r>
              <a:rPr lang="bg-BG" b="1" dirty="0"/>
              <a:t>Изрично е регламентирано, че описаните стойности за контрол на хроничните заболявания са прицелни (чл. 171 ал. 3 и 172 ал. 3) и са описани мерките за подобряване на контрола – препоръки за начин на живот, двигателна активност, ХДР, преустановяване на вредни навици, промяна в терапията и/или консултация със специалист</a:t>
            </a:r>
          </a:p>
          <a:p>
            <a:pPr lvl="0"/>
            <a:r>
              <a:rPr lang="bg-BG" b="1" dirty="0"/>
              <a:t>Санкции по чл. 409 не се налагат в случаите на недостигане на прицелните стойности на показателите, ако са предприети гореописаните </a:t>
            </a:r>
            <a:r>
              <a:rPr lang="bg-BG" b="1" dirty="0" smtClean="0"/>
              <a:t>мерки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19096631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163351"/>
          </a:xfrm>
        </p:spPr>
        <p:txBody>
          <a:bodyPr>
            <a:normAutofit/>
          </a:bodyPr>
          <a:lstStyle/>
          <a:p>
            <a:r>
              <a:rPr lang="bg-BG" dirty="0" smtClean="0"/>
              <a:t>Указания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4680520"/>
          </a:xfrm>
        </p:spPr>
        <p:txBody>
          <a:bodyPr>
            <a:normAutofit/>
          </a:bodyPr>
          <a:lstStyle/>
          <a:p>
            <a:pPr lvl="0"/>
            <a:r>
              <a:rPr lang="bg-BG" dirty="0"/>
              <a:t>Извършване на прегледите извън работния </a:t>
            </a:r>
            <a:r>
              <a:rPr lang="bg-BG" dirty="0" smtClean="0"/>
              <a:t>график - </a:t>
            </a:r>
            <a:r>
              <a:rPr lang="bg-BG" dirty="0"/>
              <a:t>в работни дни в интервала от 8 до 20 ч. Прегледи извън тези часове – при остри състояния. При необходимост от планови прегледи – уведомяване на РЗОК за промяна в графика (3 календарни дни)</a:t>
            </a:r>
          </a:p>
          <a:p>
            <a:pPr lvl="0"/>
            <a:r>
              <a:rPr lang="bg-BG" dirty="0" smtClean="0"/>
              <a:t>Унифициране </a:t>
            </a:r>
            <a:r>
              <a:rPr lang="bg-BG" dirty="0"/>
              <a:t>на текстовете на фактурите </a:t>
            </a:r>
            <a:endParaRPr lang="bg-BG" dirty="0" smtClean="0"/>
          </a:p>
          <a:p>
            <a:pPr lvl="0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89152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091343"/>
          </a:xfrm>
        </p:spPr>
        <p:txBody>
          <a:bodyPr>
            <a:normAutofit fontScale="90000"/>
          </a:bodyPr>
          <a:lstStyle/>
          <a:p>
            <a:r>
              <a:rPr lang="bg-BG" dirty="0"/>
              <a:t>Рецепти, лекарства, </a:t>
            </a:r>
            <a:r>
              <a:rPr lang="bg-BG" dirty="0" smtClean="0"/>
              <a:t>ваксини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5040560"/>
          </a:xfrm>
        </p:spPr>
        <p:txBody>
          <a:bodyPr>
            <a:normAutofit/>
          </a:bodyPr>
          <a:lstStyle/>
          <a:p>
            <a:pPr lvl="0"/>
            <a:r>
              <a:rPr lang="bg-BG" dirty="0"/>
              <a:t>Ако назначената от специалист терапия не отговаря на изискванията на НЗОК и ОПЛ констатира това, </a:t>
            </a:r>
            <a:r>
              <a:rPr lang="bg-BG" b="1" dirty="0"/>
              <a:t>той връща пациента към лекаря от СИМП за корекция на назначението</a:t>
            </a:r>
            <a:r>
              <a:rPr lang="bg-BG" dirty="0"/>
              <a:t> (чл. 47)</a:t>
            </a:r>
          </a:p>
          <a:p>
            <a:pPr lvl="0"/>
            <a:r>
              <a:rPr lang="bg-BG" b="1" dirty="0"/>
              <a:t>Възможност за назначаване на заместваща лекарствена терапия от лекаря, провеждащ диспансерното наблюдение</a:t>
            </a:r>
            <a:r>
              <a:rPr lang="bg-BG" dirty="0"/>
              <a:t>, освен в случаите на специални изисквания за лекарства с протоколи (чл.  46)</a:t>
            </a:r>
          </a:p>
          <a:p>
            <a:pPr lvl="0"/>
            <a:r>
              <a:rPr lang="bg-BG" dirty="0"/>
              <a:t>Информираното съгласие за препоръчителни имунизации се унифицира чрез бланка, публикувана на страницата на НЗОК (чл. 70)</a:t>
            </a:r>
          </a:p>
        </p:txBody>
      </p:sp>
    </p:spTree>
    <p:extLst>
      <p:ext uri="{BB962C8B-B14F-4D97-AF65-F5344CB8AC3E}">
        <p14:creationId xmlns:p14="http://schemas.microsoft.com/office/powerpoint/2010/main" val="676482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163351"/>
          </a:xfrm>
        </p:spPr>
        <p:txBody>
          <a:bodyPr>
            <a:normAutofit/>
          </a:bodyPr>
          <a:lstStyle/>
          <a:p>
            <a:r>
              <a:rPr lang="bg-BG" dirty="0" smtClean="0"/>
              <a:t>Указания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4680520"/>
          </a:xfrm>
        </p:spPr>
        <p:txBody>
          <a:bodyPr>
            <a:normAutofit/>
          </a:bodyPr>
          <a:lstStyle/>
          <a:p>
            <a:pPr lvl="0"/>
            <a:r>
              <a:rPr lang="bg-BG" dirty="0" smtClean="0"/>
              <a:t>Направленията </a:t>
            </a:r>
            <a:r>
              <a:rPr lang="bg-BG" dirty="0"/>
              <a:t>за </a:t>
            </a:r>
            <a:r>
              <a:rPr lang="bg-BG" dirty="0" smtClean="0"/>
              <a:t>хоспитализация за онкологично болни се </a:t>
            </a:r>
            <a:r>
              <a:rPr lang="bg-BG" dirty="0"/>
              <a:t>издават от ОПЛ, СИМП или БП само за първия прием за планово </a:t>
            </a:r>
            <a:r>
              <a:rPr lang="bg-BG" dirty="0" smtClean="0"/>
              <a:t>лекарствено или друго </a:t>
            </a:r>
            <a:r>
              <a:rPr lang="bg-BG" dirty="0"/>
              <a:t>лечение. </a:t>
            </a:r>
            <a:r>
              <a:rPr lang="bg-BG" b="1" dirty="0"/>
              <a:t>Всички </a:t>
            </a:r>
            <a:r>
              <a:rPr lang="bg-BG" b="1" dirty="0" err="1"/>
              <a:t>последващи</a:t>
            </a:r>
            <a:r>
              <a:rPr lang="bg-BG" b="1" dirty="0"/>
              <a:t> хоспитализации, вкл. за </a:t>
            </a:r>
            <a:r>
              <a:rPr lang="bg-BG" b="1" dirty="0" err="1"/>
              <a:t>рестадиране</a:t>
            </a:r>
            <a:r>
              <a:rPr lang="bg-BG" b="1" dirty="0"/>
              <a:t>, оперативно лечение, </a:t>
            </a:r>
            <a:r>
              <a:rPr lang="bg-BG" b="1" dirty="0" err="1"/>
              <a:t>лъчелечение</a:t>
            </a:r>
            <a:r>
              <a:rPr lang="bg-BG" b="1" dirty="0"/>
              <a:t>, онкологична комисия и др. се издават от ЛЗБП, което диспансеризира пациента</a:t>
            </a:r>
            <a:r>
              <a:rPr lang="bg-BG" dirty="0"/>
              <a:t>. ЛЗБП не може да отчита изследвания и консултации, извършени от ИБП, а е </a:t>
            </a:r>
            <a:r>
              <a:rPr lang="bg-BG" b="1" dirty="0"/>
              <a:t>длъжно да извърши всички изследвания и консултации на пациента</a:t>
            </a:r>
            <a:r>
              <a:rPr lang="bg-BG" dirty="0"/>
              <a:t>. </a:t>
            </a:r>
          </a:p>
          <a:p>
            <a:pPr lvl="0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220896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163351"/>
          </a:xfrm>
        </p:spPr>
        <p:txBody>
          <a:bodyPr>
            <a:normAutofit/>
          </a:bodyPr>
          <a:lstStyle/>
          <a:p>
            <a:r>
              <a:rPr lang="bg-BG" dirty="0" smtClean="0"/>
              <a:t>Указания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4680520"/>
          </a:xfrm>
        </p:spPr>
        <p:txBody>
          <a:bodyPr>
            <a:normAutofit/>
          </a:bodyPr>
          <a:lstStyle/>
          <a:p>
            <a:pPr lvl="0"/>
            <a:endParaRPr lang="bg-BG" dirty="0"/>
          </a:p>
          <a:p>
            <a:pPr lvl="0"/>
            <a:r>
              <a:rPr lang="bg-BG" dirty="0"/>
              <a:t>При необходимост от рехабилитация в 30-дневния срок след хоспитализация по КП </a:t>
            </a:r>
            <a:r>
              <a:rPr lang="bg-BG" b="1" dirty="0"/>
              <a:t>ЛЗБП издава направлението за хоспитализация</a:t>
            </a:r>
            <a:r>
              <a:rPr lang="bg-BG" dirty="0"/>
              <a:t> при изписването или при контролния </a:t>
            </a:r>
            <a:r>
              <a:rPr lang="bg-BG" dirty="0" smtClean="0"/>
              <a:t>преглед</a:t>
            </a:r>
          </a:p>
          <a:p>
            <a:pPr lvl="0"/>
            <a:r>
              <a:rPr lang="bg-BG" dirty="0"/>
              <a:t>Възможност за оспорване на сумите за потребителските такси </a:t>
            </a:r>
            <a:r>
              <a:rPr lang="bg-BG" dirty="0" smtClean="0"/>
              <a:t>– със </a:t>
            </a:r>
            <a:r>
              <a:rPr lang="bg-BG" dirty="0"/>
              <a:t>списък на лицата, за които се искат ПТ, само за отчетния месец, извършва се контрол, плащането се извършва след установяване на броя лица</a:t>
            </a:r>
          </a:p>
          <a:p>
            <a:pPr lvl="0"/>
            <a:r>
              <a:rPr lang="bg-BG" dirty="0"/>
              <a:t>ОПЛ насочват жените към АГ на 30-годишна възраст с направление бланка 3 тип 1</a:t>
            </a:r>
          </a:p>
          <a:p>
            <a:pPr lvl="0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51849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163351"/>
          </a:xfrm>
        </p:spPr>
        <p:txBody>
          <a:bodyPr>
            <a:normAutofit/>
          </a:bodyPr>
          <a:lstStyle/>
          <a:p>
            <a:r>
              <a:rPr lang="bg-BG" dirty="0" smtClean="0"/>
              <a:t>Отхвърлено от нас: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5256584"/>
          </a:xfrm>
        </p:spPr>
        <p:txBody>
          <a:bodyPr>
            <a:normAutofit fontScale="92500"/>
          </a:bodyPr>
          <a:lstStyle/>
          <a:p>
            <a:pPr lvl="0"/>
            <a:r>
              <a:rPr lang="bg-BG" dirty="0"/>
              <a:t>Информиране на ЗОЛ за цената на медикаментите и дали има ЛП от същата група с по-ниска цена </a:t>
            </a:r>
          </a:p>
          <a:p>
            <a:pPr lvl="0"/>
            <a:r>
              <a:rPr lang="bg-BG" dirty="0" smtClean="0"/>
              <a:t>Да не се изписват рецепти преди изтичането на срока, за който са изписани ЛП, не повече от 3 дни</a:t>
            </a:r>
          </a:p>
          <a:p>
            <a:pPr lvl="0"/>
            <a:r>
              <a:rPr lang="bg-BG" dirty="0" smtClean="0"/>
              <a:t>Да </a:t>
            </a:r>
            <a:r>
              <a:rPr lang="bg-BG" dirty="0"/>
              <a:t>не се изписват на една рецепта ЛП с разлика в срока за лечение повече от 3 дни</a:t>
            </a:r>
          </a:p>
          <a:p>
            <a:pPr lvl="0"/>
            <a:r>
              <a:rPr lang="bg-BG" dirty="0"/>
              <a:t>При промяна в обстоятелствата уведомяване на РЗОК в срок 3 календарни дни и за графика – 1 ден</a:t>
            </a:r>
          </a:p>
          <a:p>
            <a:pPr lvl="0"/>
            <a:r>
              <a:rPr lang="bg-BG" dirty="0"/>
              <a:t>При хоспитализиране на болен по реда на ал. 3 (комбинирани диагнози) по повод основно заболяване или усложнения същият се прехвърля на диспансерно наблюдение в СИМП</a:t>
            </a:r>
          </a:p>
          <a:p>
            <a:pPr lvl="0"/>
            <a:r>
              <a:rPr lang="bg-BG" dirty="0"/>
              <a:t>Всяко ВСМДИ на отделно направление</a:t>
            </a:r>
          </a:p>
          <a:p>
            <a:pPr lvl="0"/>
            <a:r>
              <a:rPr lang="bg-BG" dirty="0"/>
              <a:t>Да се разпечатва картата за профилактика при поискване от ЗОЛ</a:t>
            </a:r>
          </a:p>
          <a:p>
            <a:pPr lvl="0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96796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163351"/>
          </a:xfrm>
        </p:spPr>
        <p:txBody>
          <a:bodyPr>
            <a:normAutofit/>
          </a:bodyPr>
          <a:lstStyle/>
          <a:p>
            <a:r>
              <a:rPr lang="bg-BG" dirty="0" smtClean="0"/>
              <a:t>Неприето: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5040560"/>
          </a:xfrm>
        </p:spPr>
        <p:txBody>
          <a:bodyPr>
            <a:noAutofit/>
          </a:bodyPr>
          <a:lstStyle/>
          <a:p>
            <a:pPr lvl="0"/>
            <a:endParaRPr lang="bg-BG" sz="2200" dirty="0"/>
          </a:p>
          <a:p>
            <a:pPr lvl="0"/>
            <a:r>
              <a:rPr lang="bg-BG" sz="2200" dirty="0"/>
              <a:t>Регламентиране на ред за изписване на ЛП от СИМП при назначаването на лечение – първоначално и при лечение с протоколи</a:t>
            </a:r>
          </a:p>
          <a:p>
            <a:pPr lvl="0"/>
            <a:r>
              <a:rPr lang="bg-BG" sz="2200" dirty="0"/>
              <a:t>На една рецепта да могат да се изписват частично и изцяло платени медикаменти и медикаменти с протоколи</a:t>
            </a:r>
          </a:p>
          <a:p>
            <a:pPr lvl="0"/>
            <a:r>
              <a:rPr lang="bg-BG" sz="2200" dirty="0"/>
              <a:t>Регламентиране на работа на ОПЛ по втори договор с НЗОК</a:t>
            </a:r>
          </a:p>
          <a:p>
            <a:pPr lvl="0"/>
            <a:r>
              <a:rPr lang="bg-BG" sz="2200" dirty="0"/>
              <a:t>В графика да не се вписват </a:t>
            </a:r>
            <a:r>
              <a:rPr lang="bg-BG" sz="2200" dirty="0" err="1"/>
              <a:t>заместниците</a:t>
            </a:r>
            <a:r>
              <a:rPr lang="bg-BG" sz="2200" dirty="0"/>
              <a:t> с координати (чл. 140).  </a:t>
            </a:r>
          </a:p>
          <a:p>
            <a:pPr lvl="0"/>
            <a:r>
              <a:rPr lang="bg-BG" sz="2200" dirty="0"/>
              <a:t>Подробно регламентиране на електронния избор с уведомяване на ЗОЛ за правата и задълженията – ще се регламентират в указание на НЗОК, съгласувано с БЛС (чл. 129)</a:t>
            </a:r>
          </a:p>
          <a:p>
            <a:pPr lvl="0"/>
            <a:r>
              <a:rPr lang="bg-BG" sz="2200" dirty="0"/>
              <a:t>Намаляване на броя фактури и отчети</a:t>
            </a:r>
          </a:p>
          <a:p>
            <a:pPr lvl="0"/>
            <a:r>
              <a:rPr lang="bg-BG" sz="2200" dirty="0"/>
              <a:t>Пациентът да се включва в листата от 1-во число на следващия месец</a:t>
            </a:r>
          </a:p>
          <a:p>
            <a:pPr lvl="0"/>
            <a:endParaRPr lang="bg-BG" sz="2200" dirty="0"/>
          </a:p>
        </p:txBody>
      </p:sp>
    </p:spTree>
    <p:extLst>
      <p:ext uri="{BB962C8B-B14F-4D97-AF65-F5344CB8AC3E}">
        <p14:creationId xmlns:p14="http://schemas.microsoft.com/office/powerpoint/2010/main" val="35621166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163351"/>
          </a:xfrm>
        </p:spPr>
        <p:txBody>
          <a:bodyPr>
            <a:normAutofit/>
          </a:bodyPr>
          <a:lstStyle/>
          <a:p>
            <a:r>
              <a:rPr lang="bg-BG" dirty="0" smtClean="0"/>
              <a:t>Неприето: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525658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bg-BG" dirty="0" smtClean="0"/>
              <a:t>Да </a:t>
            </a:r>
            <a:r>
              <a:rPr lang="bg-BG" dirty="0"/>
              <a:t>не се съхранява протоколът за лечение – след реализиране на </a:t>
            </a:r>
            <a:r>
              <a:rPr lang="en-US" dirty="0"/>
              <a:t>WEB</a:t>
            </a:r>
            <a:r>
              <a:rPr lang="bg-BG" dirty="0"/>
              <a:t> достъп до регистър протоколи има съгласие да не се изисква. Остава съхранение 12 месеца</a:t>
            </a:r>
          </a:p>
          <a:p>
            <a:pPr lvl="0"/>
            <a:r>
              <a:rPr lang="bg-BG" dirty="0"/>
              <a:t>Достъп до регистър диспансерни в ЦКВЗ и ЦПЗ</a:t>
            </a:r>
          </a:p>
          <a:p>
            <a:pPr lvl="0"/>
            <a:r>
              <a:rPr lang="bg-BG" dirty="0"/>
              <a:t>Отпадане на мултипликацията на санкциите в ИБП</a:t>
            </a:r>
          </a:p>
          <a:p>
            <a:pPr lvl="0"/>
            <a:r>
              <a:rPr lang="bg-BG" dirty="0"/>
              <a:t>Намаляване на санкциите</a:t>
            </a:r>
          </a:p>
          <a:p>
            <a:pPr lvl="0"/>
            <a:r>
              <a:rPr lang="bg-BG" dirty="0"/>
              <a:t>Да не се налагат санкции, ако арбитражната комисия не излезе с положително решение</a:t>
            </a:r>
          </a:p>
          <a:p>
            <a:pPr lvl="0"/>
            <a:r>
              <a:rPr lang="bg-BG" dirty="0"/>
              <a:t>Да не се предават на хартия формулярите за избор</a:t>
            </a:r>
          </a:p>
          <a:p>
            <a:pPr lvl="0"/>
            <a:r>
              <a:rPr lang="bg-BG" dirty="0"/>
              <a:t>Всичко фактурирано да се изплаща наведнъж в сроковете за плащане</a:t>
            </a:r>
          </a:p>
          <a:p>
            <a:pPr lvl="0"/>
            <a:r>
              <a:rPr lang="bg-BG" dirty="0"/>
              <a:t>Да не се разглеждат жалби, ако не отговарят на изискванията в ЗЗО и ако са анонимни</a:t>
            </a:r>
          </a:p>
          <a:p>
            <a:pPr lvl="0"/>
            <a:r>
              <a:rPr lang="bg-BG" dirty="0"/>
              <a:t>Да се впишат правата и задълженията на ЗОЛ в НРД</a:t>
            </a:r>
          </a:p>
          <a:p>
            <a:pPr lvl="0"/>
            <a:r>
              <a:rPr lang="bg-BG" dirty="0"/>
              <a:t>При неправилно назначена терапия отговорност да носи лекарят, назначил лечението</a:t>
            </a:r>
          </a:p>
          <a:p>
            <a:pPr lvl="0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866437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163351"/>
          </a:xfrm>
        </p:spPr>
        <p:txBody>
          <a:bodyPr>
            <a:normAutofit/>
          </a:bodyPr>
          <a:lstStyle/>
          <a:p>
            <a:r>
              <a:rPr lang="bg-BG" dirty="0" smtClean="0"/>
              <a:t>Предстоящо: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5256584"/>
          </a:xfrm>
        </p:spPr>
        <p:txBody>
          <a:bodyPr>
            <a:normAutofit/>
          </a:bodyPr>
          <a:lstStyle/>
          <a:p>
            <a:pPr lvl="0"/>
            <a:r>
              <a:rPr lang="bg-BG" dirty="0" smtClean="0"/>
              <a:t>Методика за контрол</a:t>
            </a:r>
          </a:p>
          <a:p>
            <a:pPr lvl="0"/>
            <a:r>
              <a:rPr lang="bg-BG" dirty="0" smtClean="0"/>
              <a:t>Методика за неблагоприятни практики</a:t>
            </a:r>
          </a:p>
          <a:p>
            <a:pPr lvl="0"/>
            <a:r>
              <a:rPr lang="bg-BG" dirty="0" smtClean="0"/>
              <a:t>Методика за оценка на качеството</a:t>
            </a:r>
          </a:p>
          <a:p>
            <a:pPr lvl="0"/>
            <a:r>
              <a:rPr lang="bg-BG" dirty="0" smtClean="0"/>
              <a:t>Съвместна </a:t>
            </a:r>
            <a:r>
              <a:rPr lang="bg-BG" dirty="0" smtClean="0"/>
              <a:t>работа за промяна на Наредба 4</a:t>
            </a:r>
          </a:p>
          <a:p>
            <a:pPr lvl="0"/>
            <a:r>
              <a:rPr lang="bg-BG" dirty="0" smtClean="0"/>
              <a:t>Промяна в Наредбата за достъпа</a:t>
            </a:r>
          </a:p>
          <a:p>
            <a:pPr lvl="0"/>
            <a:r>
              <a:rPr lang="bg-BG" dirty="0" smtClean="0"/>
              <a:t>Работа по промяна на ЗЗО, ЗЛЗ, ЗЗ</a:t>
            </a:r>
            <a:endParaRPr lang="bg-BG" dirty="0"/>
          </a:p>
          <a:p>
            <a:pPr lvl="0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6916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091343"/>
          </a:xfrm>
        </p:spPr>
        <p:txBody>
          <a:bodyPr>
            <a:normAutofit fontScale="90000"/>
          </a:bodyPr>
          <a:lstStyle/>
          <a:p>
            <a:r>
              <a:rPr lang="bg-BG" dirty="0"/>
              <a:t>Рецепти, лекарства, </a:t>
            </a:r>
            <a:r>
              <a:rPr lang="bg-BG" dirty="0" smtClean="0"/>
              <a:t>ваксини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5040560"/>
          </a:xfrm>
        </p:spPr>
        <p:txBody>
          <a:bodyPr>
            <a:normAutofit/>
          </a:bodyPr>
          <a:lstStyle/>
          <a:p>
            <a:pPr lvl="0"/>
            <a:r>
              <a:rPr lang="bg-BG" dirty="0"/>
              <a:t>Протоколи за лечение могат да назначават и лекари, работещи в ЦКВЗ и ЦПЗ. (чл. 53)</a:t>
            </a:r>
          </a:p>
          <a:p>
            <a:pPr lvl="0"/>
            <a:r>
              <a:rPr lang="bg-BG" b="1" dirty="0"/>
              <a:t>Протоколите за лекарствата трябва да се пазят 1 година. </a:t>
            </a:r>
            <a:r>
              <a:rPr lang="bg-BG" dirty="0"/>
              <a:t>При налична </a:t>
            </a:r>
            <a:r>
              <a:rPr lang="en-US" dirty="0"/>
              <a:t>web</a:t>
            </a:r>
            <a:r>
              <a:rPr lang="bg-BG" dirty="0"/>
              <a:t>-услуга това задължение ще отпадне. </a:t>
            </a:r>
          </a:p>
          <a:p>
            <a:pPr lvl="0"/>
            <a:r>
              <a:rPr lang="bg-BG" dirty="0"/>
              <a:t>Запазва се възможността да се издаде нова рецепта на пациента след изтичане на срока на изпълнение на рецептата (15 дни от издаването за еднократна рецепта и отрязък А, 45 дни от издаването за отрязък В, 75 дни от издаването за отрязък С)</a:t>
            </a:r>
          </a:p>
        </p:txBody>
      </p:sp>
    </p:spTree>
    <p:extLst>
      <p:ext uri="{BB962C8B-B14F-4D97-AF65-F5344CB8AC3E}">
        <p14:creationId xmlns:p14="http://schemas.microsoft.com/office/powerpoint/2010/main" val="2631293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091343"/>
          </a:xfrm>
        </p:spPr>
        <p:txBody>
          <a:bodyPr>
            <a:normAutofit fontScale="90000"/>
          </a:bodyPr>
          <a:lstStyle/>
          <a:p>
            <a:r>
              <a:rPr lang="bg-BG" dirty="0"/>
              <a:t>Рецепти, лекарства, </a:t>
            </a:r>
            <a:r>
              <a:rPr lang="bg-BG" dirty="0" smtClean="0"/>
              <a:t>ваксини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5040560"/>
          </a:xfrm>
        </p:spPr>
        <p:txBody>
          <a:bodyPr>
            <a:normAutofit lnSpcReduction="10000"/>
          </a:bodyPr>
          <a:lstStyle/>
          <a:p>
            <a:pPr lvl="0"/>
            <a:r>
              <a:rPr lang="bg-BG" dirty="0"/>
              <a:t>НЗОК </a:t>
            </a:r>
            <a:r>
              <a:rPr lang="bg-BG" b="1" dirty="0"/>
              <a:t>уведомява своевременно ИМП </a:t>
            </a:r>
            <a:r>
              <a:rPr lang="bg-BG" dirty="0"/>
              <a:t>за промените в изискванията за лечение на конкретни заболявания (чл. 58) </a:t>
            </a:r>
          </a:p>
          <a:p>
            <a:pPr lvl="0"/>
            <a:r>
              <a:rPr lang="bg-BG" b="1" dirty="0"/>
              <a:t>РЗОК не заверява протоколи, в които не са попълнени всички реквизити</a:t>
            </a:r>
            <a:r>
              <a:rPr lang="bg-BG" dirty="0"/>
              <a:t>, а ги връща на СИМП или комисията за попълване (чл. 60)</a:t>
            </a:r>
          </a:p>
          <a:p>
            <a:pPr lvl="0"/>
            <a:r>
              <a:rPr lang="bg-BG" dirty="0"/>
              <a:t>В лекарствения списък НЗОК </a:t>
            </a:r>
            <a:r>
              <a:rPr lang="bg-BG" b="1" dirty="0"/>
              <a:t>отбелязва наличието на специални изисквания</a:t>
            </a:r>
            <a:r>
              <a:rPr lang="bg-BG" dirty="0"/>
              <a:t> по предписването на ЛП, които не се предписват с протокол – с линк към изискванията (чл. 37</a:t>
            </a:r>
            <a:r>
              <a:rPr lang="bg-BG" dirty="0" smtClean="0"/>
              <a:t>) – все още не е факт</a:t>
            </a:r>
            <a:endParaRPr lang="bg-BG" dirty="0"/>
          </a:p>
          <a:p>
            <a:pPr lvl="0"/>
            <a:r>
              <a:rPr lang="bg-BG" dirty="0"/>
              <a:t>За периода на хоспитализацията  на ЗОЛ не се изписват ЛП за основно заболяване, новооткрито заболяване или промяна в терапията, назначени от лекар в БП – </a:t>
            </a:r>
            <a:r>
              <a:rPr lang="bg-BG" b="1" dirty="0"/>
              <a:t>при наличие на информация за това</a:t>
            </a:r>
            <a:r>
              <a:rPr lang="bg-BG" dirty="0"/>
              <a:t> (чл. 46</a:t>
            </a:r>
            <a:r>
              <a:rPr lang="bg-BG" dirty="0" smtClean="0"/>
              <a:t>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42217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163351"/>
          </a:xfrm>
        </p:spPr>
        <p:txBody>
          <a:bodyPr>
            <a:normAutofit/>
          </a:bodyPr>
          <a:lstStyle/>
          <a:p>
            <a:r>
              <a:rPr lang="bg-BG" dirty="0" smtClean="0"/>
              <a:t>информация </a:t>
            </a:r>
            <a:r>
              <a:rPr lang="bg-BG" dirty="0"/>
              <a:t>и </a:t>
            </a:r>
            <a:r>
              <a:rPr lang="bg-BG" dirty="0" smtClean="0"/>
              <a:t>документи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5040560"/>
          </a:xfrm>
        </p:spPr>
        <p:txBody>
          <a:bodyPr>
            <a:normAutofit/>
          </a:bodyPr>
          <a:lstStyle/>
          <a:p>
            <a:pPr lvl="0"/>
            <a:r>
              <a:rPr lang="bg-BG" dirty="0"/>
              <a:t>Промени в изискванията, свързани с промяна в софтуера, се публикуват на страницата на НЗОК не по-късно от 30 дни преди началото на периода, за който се отнасят (чл. 86)</a:t>
            </a:r>
          </a:p>
          <a:p>
            <a:pPr lvl="0"/>
            <a:r>
              <a:rPr lang="bg-BG" dirty="0"/>
              <a:t>НЗОК предоставя през портала 2 пъти годишно (юли и януари) информация на ОПЛ за извършени ПП на ЗОЛ от предишния ОПЛ (чл. 131)</a:t>
            </a:r>
          </a:p>
          <a:p>
            <a:pPr lvl="0"/>
            <a:r>
              <a:rPr lang="bg-BG" dirty="0"/>
              <a:t>НЗОК осигурява достъп до: движението на диспансеризирани ЗОЛ (включени и изключени за отчетния месец). При желание от ИМП – от РЗОК може да се поиска информация за лицата, за които се заплаща потребителска такса след предоставяне на списък от ИМП.  (чл. 227)</a:t>
            </a:r>
          </a:p>
        </p:txBody>
      </p:sp>
    </p:spTree>
    <p:extLst>
      <p:ext uri="{BB962C8B-B14F-4D97-AF65-F5344CB8AC3E}">
        <p14:creationId xmlns:p14="http://schemas.microsoft.com/office/powerpoint/2010/main" val="3411176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163351"/>
          </a:xfrm>
        </p:spPr>
        <p:txBody>
          <a:bodyPr>
            <a:normAutofit/>
          </a:bodyPr>
          <a:lstStyle/>
          <a:p>
            <a:r>
              <a:rPr lang="bg-BG" dirty="0" smtClean="0"/>
              <a:t>информация </a:t>
            </a:r>
            <a:r>
              <a:rPr lang="bg-BG" dirty="0"/>
              <a:t>и </a:t>
            </a:r>
            <a:r>
              <a:rPr lang="bg-BG" dirty="0" smtClean="0"/>
              <a:t>документи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5040560"/>
          </a:xfrm>
        </p:spPr>
        <p:txBody>
          <a:bodyPr>
            <a:normAutofit/>
          </a:bodyPr>
          <a:lstStyle/>
          <a:p>
            <a:pPr lvl="0"/>
            <a:r>
              <a:rPr lang="bg-BG" dirty="0"/>
              <a:t>При осигурена техническа възможност заявлението и документите за договор ще се подават през портала на НЗОК (ПЗР)</a:t>
            </a:r>
          </a:p>
          <a:p>
            <a:pPr lvl="0"/>
            <a:r>
              <a:rPr lang="bg-BG" dirty="0"/>
              <a:t>Нови формати на ХМЛ файловете влизат в сила 1 месец след публикуването им (ПЗР)</a:t>
            </a:r>
          </a:p>
          <a:p>
            <a:pPr lvl="0"/>
            <a:r>
              <a:rPr lang="bg-BG" sz="2000" dirty="0"/>
              <a:t>При подаване на заявление за договор няма да се изисква да се подават договор за оказване на медицинска помощ извън обявения график и документи за квалификация за ВСМД/ВСМДИ, ако няма промени</a:t>
            </a:r>
          </a:p>
          <a:p>
            <a:pPr lvl="0"/>
            <a:r>
              <a:rPr lang="bg-BG" dirty="0"/>
              <a:t>При промяна в обстоятелствата уведомяването на РЗОК е в срок 5 календарни дни, а в графика – 3 календарни дни (чл. 124)</a:t>
            </a:r>
          </a:p>
          <a:p>
            <a:pPr lvl="0"/>
            <a:r>
              <a:rPr lang="bg-BG" dirty="0"/>
              <a:t>НЗОК публикува на страницата (раздел РЗОК) си списък с ЛКК, сключили договор с РЗОК, с профила им (чл. 76)</a:t>
            </a:r>
          </a:p>
        </p:txBody>
      </p:sp>
    </p:spTree>
    <p:extLst>
      <p:ext uri="{BB962C8B-B14F-4D97-AF65-F5344CB8AC3E}">
        <p14:creationId xmlns:p14="http://schemas.microsoft.com/office/powerpoint/2010/main" val="3732165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163351"/>
          </a:xfrm>
        </p:spPr>
        <p:txBody>
          <a:bodyPr>
            <a:normAutofit/>
          </a:bodyPr>
          <a:lstStyle/>
          <a:p>
            <a:r>
              <a:rPr lang="bg-BG" dirty="0" smtClean="0"/>
              <a:t>Отчитане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5040560"/>
          </a:xfrm>
        </p:spPr>
        <p:txBody>
          <a:bodyPr>
            <a:normAutofit lnSpcReduction="10000"/>
          </a:bodyPr>
          <a:lstStyle/>
          <a:p>
            <a:pPr lvl="0"/>
            <a:r>
              <a:rPr lang="bg-BG" dirty="0"/>
              <a:t>Не се изисква представяне на финансови отчетни документи при проверка, ако ИМП се отчита електронно (чл. 85, чл. 385)</a:t>
            </a:r>
          </a:p>
          <a:p>
            <a:pPr lvl="0"/>
            <a:r>
              <a:rPr lang="bg-BG" sz="2000" dirty="0"/>
              <a:t>Имунизациите по националните програми се отчитат с една спецификация и една фактура (чл. 36)</a:t>
            </a:r>
          </a:p>
          <a:p>
            <a:pPr lvl="0"/>
            <a:r>
              <a:rPr lang="bg-BG" sz="2000" dirty="0"/>
              <a:t>Отчитане – регламентиран е действащият в момента ред. При обективна невъзможност можем да се отчетем в РЗОК след мотивирано искане (чл. 208 ал. 13)</a:t>
            </a:r>
          </a:p>
          <a:p>
            <a:pPr lvl="0"/>
            <a:r>
              <a:rPr lang="bg-BG" dirty="0"/>
              <a:t>Подадените по електронен път </a:t>
            </a:r>
            <a:r>
              <a:rPr lang="bg-BG" dirty="0" smtClean="0"/>
              <a:t>формуляри</a:t>
            </a:r>
            <a:r>
              <a:rPr lang="en-US" dirty="0" smtClean="0"/>
              <a:t> </a:t>
            </a:r>
            <a:r>
              <a:rPr lang="bg-BG" dirty="0" smtClean="0"/>
              <a:t>за избор на ОПЛ (през ПИС) </a:t>
            </a:r>
            <a:r>
              <a:rPr lang="bg-BG" dirty="0"/>
              <a:t>не трябва да се подават отново от ИМП – на хартия и в електронен отчет (чл. 209)</a:t>
            </a:r>
          </a:p>
          <a:p>
            <a:pPr lvl="0"/>
            <a:r>
              <a:rPr lang="bg-BG" dirty="0"/>
              <a:t>Предоставянето на формулярите за избор може да се извърши и чрез пощенска услуга – ще се укаже изрично на </a:t>
            </a:r>
            <a:r>
              <a:rPr lang="bg-BG" dirty="0" smtClean="0"/>
              <a:t>РЗОК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00910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163351"/>
          </a:xfrm>
        </p:spPr>
        <p:txBody>
          <a:bodyPr>
            <a:normAutofit/>
          </a:bodyPr>
          <a:lstStyle/>
          <a:p>
            <a:r>
              <a:rPr lang="bg-BG" dirty="0" smtClean="0"/>
              <a:t>Отчитане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5040560"/>
          </a:xfrm>
        </p:spPr>
        <p:txBody>
          <a:bodyPr>
            <a:normAutofit/>
          </a:bodyPr>
          <a:lstStyle/>
          <a:p>
            <a:pPr lvl="0"/>
            <a:r>
              <a:rPr lang="bg-BG" dirty="0"/>
              <a:t>Регламентира се възможност за оспорване на отхвърлената дейност в месечното известие – след контрол се заплаща в следващия отчетен период чрез дебитно известие (чл. 210)</a:t>
            </a:r>
          </a:p>
          <a:p>
            <a:pPr lvl="0"/>
            <a:r>
              <a:rPr lang="bg-BG" b="1" dirty="0"/>
              <a:t>Фактури и спецификации на хартиен носител се подават до </a:t>
            </a:r>
            <a:r>
              <a:rPr lang="bg-BG" b="1" dirty="0" smtClean="0"/>
              <a:t>30.09.2017</a:t>
            </a:r>
          </a:p>
          <a:p>
            <a:r>
              <a:rPr lang="bg-BG" b="1" dirty="0"/>
              <a:t>Протоколи и </a:t>
            </a:r>
            <a:r>
              <a:rPr lang="bg-BG" b="1" dirty="0" err="1"/>
              <a:t>рецептурни</a:t>
            </a:r>
            <a:r>
              <a:rPr lang="bg-BG" b="1" dirty="0"/>
              <a:t> бланки могат да се попълват на хартия до 30.09.2017 г. (ПЗР)</a:t>
            </a:r>
          </a:p>
          <a:p>
            <a:pPr lvl="0"/>
            <a:r>
              <a:rPr lang="bg-BG" dirty="0" smtClean="0"/>
              <a:t>При </a:t>
            </a:r>
            <a:r>
              <a:rPr lang="bg-BG" dirty="0"/>
              <a:t>осигурена възможност достъп до регистър Протоколи, след което няма да се изисква да се съхраняват протоколите (ПЗР)</a:t>
            </a:r>
          </a:p>
          <a:p>
            <a:pPr lvl="0"/>
            <a:r>
              <a:rPr lang="bg-BG" dirty="0" smtClean="0"/>
              <a:t>При </a:t>
            </a:r>
            <a:r>
              <a:rPr lang="bg-BG" dirty="0"/>
              <a:t>осигурена възможност – електронна рецепта (ПЗР)</a:t>
            </a:r>
          </a:p>
          <a:p>
            <a:pPr lvl="0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42727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33401"/>
            <a:ext cx="8496944" cy="1163351"/>
          </a:xfrm>
        </p:spPr>
        <p:txBody>
          <a:bodyPr>
            <a:normAutofit/>
          </a:bodyPr>
          <a:lstStyle/>
          <a:p>
            <a:r>
              <a:rPr lang="bg-BG" dirty="0" smtClean="0"/>
              <a:t>Цени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5040560"/>
          </a:xfrm>
        </p:spPr>
        <p:txBody>
          <a:bodyPr>
            <a:normAutofit/>
          </a:bodyPr>
          <a:lstStyle/>
          <a:p>
            <a:r>
              <a:rPr lang="bg-BG" dirty="0"/>
              <a:t>запазват се увеличените от 01.</a:t>
            </a:r>
            <a:r>
              <a:rPr lang="bg-BG" dirty="0" err="1"/>
              <a:t>01</a:t>
            </a:r>
            <a:r>
              <a:rPr lang="bg-BG" dirty="0"/>
              <a:t>.2017 г. цени на профилактичните и диспансерните </a:t>
            </a:r>
            <a:r>
              <a:rPr lang="bg-BG" dirty="0" smtClean="0"/>
              <a:t>прегледи</a:t>
            </a:r>
          </a:p>
          <a:p>
            <a:r>
              <a:rPr lang="bg-BG" dirty="0"/>
              <a:t>ПИМП – увеличаване с </a:t>
            </a:r>
            <a:r>
              <a:rPr lang="bg-BG" dirty="0" smtClean="0"/>
              <a:t>0.50 </a:t>
            </a:r>
            <a:r>
              <a:rPr lang="bg-BG" dirty="0" err="1" smtClean="0"/>
              <a:t>лв</a:t>
            </a:r>
            <a:r>
              <a:rPr lang="bg-BG" dirty="0" smtClean="0"/>
              <a:t> </a:t>
            </a:r>
            <a:r>
              <a:rPr lang="bg-BG" dirty="0"/>
              <a:t>на прегледите от 0 до 7 години</a:t>
            </a:r>
          </a:p>
        </p:txBody>
      </p:sp>
    </p:spTree>
    <p:extLst>
      <p:ext uri="{BB962C8B-B14F-4D97-AF65-F5344CB8AC3E}">
        <p14:creationId xmlns:p14="http://schemas.microsoft.com/office/powerpoint/2010/main" val="1860724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565</TotalTime>
  <Words>2359</Words>
  <Application>Microsoft Office PowerPoint</Application>
  <PresentationFormat>Презентация на цял екран (4:3)</PresentationFormat>
  <Paragraphs>132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25</vt:i4>
      </vt:variant>
    </vt:vector>
  </HeadingPairs>
  <TitlesOfParts>
    <vt:vector size="26" baseType="lpstr">
      <vt:lpstr>NewsPrint</vt:lpstr>
      <vt:lpstr>НОВОТО В НРД</vt:lpstr>
      <vt:lpstr>Рецепти, лекарства, ваксини</vt:lpstr>
      <vt:lpstr>Рецепти, лекарства, ваксини</vt:lpstr>
      <vt:lpstr>Рецепти, лекарства, ваксини</vt:lpstr>
      <vt:lpstr>информация и документи</vt:lpstr>
      <vt:lpstr>информация и документи</vt:lpstr>
      <vt:lpstr>Отчитане</vt:lpstr>
      <vt:lpstr>Отчитане</vt:lpstr>
      <vt:lpstr>Цени</vt:lpstr>
      <vt:lpstr>Оказване на мед. помощ</vt:lpstr>
      <vt:lpstr>Оказване на мед. помощ</vt:lpstr>
      <vt:lpstr>Оказване на мед. помощ</vt:lpstr>
      <vt:lpstr>Оказване на мед. помощ</vt:lpstr>
      <vt:lpstr>Контрол, санкции, арбитраж</vt:lpstr>
      <vt:lpstr>Контрол, санкции, арбитраж</vt:lpstr>
      <vt:lpstr>Други промени</vt:lpstr>
      <vt:lpstr>Регулативни стандарти</vt:lpstr>
      <vt:lpstr>Качество</vt:lpstr>
      <vt:lpstr>Указания</vt:lpstr>
      <vt:lpstr>Указания</vt:lpstr>
      <vt:lpstr>Указания</vt:lpstr>
      <vt:lpstr>Отхвърлено от нас: </vt:lpstr>
      <vt:lpstr>Неприето: </vt:lpstr>
      <vt:lpstr>Неприето: </vt:lpstr>
      <vt:lpstr>Предстоящо: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НОВОТО В НРД</dc:title>
  <dc:creator>Viki</dc:creator>
  <cp:lastModifiedBy>Viki</cp:lastModifiedBy>
  <cp:revision>10</cp:revision>
  <dcterms:created xsi:type="dcterms:W3CDTF">2017-03-22T20:18:29Z</dcterms:created>
  <dcterms:modified xsi:type="dcterms:W3CDTF">2017-05-12T16:20:58Z</dcterms:modified>
</cp:coreProperties>
</file>