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88" r:id="rId15"/>
    <p:sldId id="268" r:id="rId16"/>
    <p:sldId id="269" r:id="rId17"/>
    <p:sldId id="297" r:id="rId18"/>
    <p:sldId id="270" r:id="rId19"/>
    <p:sldId id="272" r:id="rId20"/>
    <p:sldId id="295" r:id="rId21"/>
    <p:sldId id="296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9" r:id="rId35"/>
    <p:sldId id="290" r:id="rId36"/>
    <p:sldId id="291" r:id="rId37"/>
    <p:sldId id="285" r:id="rId38"/>
    <p:sldId id="286" r:id="rId39"/>
    <p:sldId id="287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1DA9783-08A6-41C7-AD56-C9081086CE0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AF1780-8B1A-4277-AD3D-AE5C9EAAE3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3047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Отчет за дейността на ДСОПЛ през</a:t>
            </a:r>
            <a:br>
              <a:rPr lang="bg-BG" b="1" dirty="0" smtClean="0"/>
            </a:br>
            <a:r>
              <a:rPr lang="bg-BG" b="1" dirty="0" smtClean="0"/>
              <a:t>           2017г.</a:t>
            </a:r>
            <a:r>
              <a:rPr lang="bg-BG" dirty="0" smtClean="0"/>
              <a:t/>
            </a:r>
            <a:br>
              <a:rPr lang="bg-BG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373216"/>
            <a:ext cx="3309803" cy="576064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Д-р Георги Миндов  </a:t>
            </a:r>
          </a:p>
          <a:p>
            <a:r>
              <a:rPr lang="bg-BG" dirty="0" smtClean="0"/>
              <a:t>Председател на ДСОПЛ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10445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55000" lnSpcReduction="20000"/>
          </a:bodyPr>
          <a:lstStyle/>
          <a:p>
            <a:r>
              <a:rPr lang="bg-BG" sz="1800" b="1" dirty="0"/>
              <a:t>.№ 9 / 27. 03.2017г.                                                                                                                    ДО:  д-р ДАНЧО ПЕНЧЕВ</a:t>
            </a:r>
            <a:endParaRPr lang="en-US" sz="1800" dirty="0"/>
          </a:p>
          <a:p>
            <a:r>
              <a:rPr lang="bg-BG" sz="1800" b="1" dirty="0"/>
              <a:t>                                                                                                                                                                   </a:t>
            </a:r>
            <a:r>
              <a:rPr lang="bg-BG" sz="1800" b="1" dirty="0" smtClean="0"/>
              <a:t>Директор </a:t>
            </a:r>
            <a:r>
              <a:rPr lang="bg-BG" sz="1800" b="1" dirty="0"/>
              <a:t>на СРЗИ</a:t>
            </a:r>
            <a:endParaRPr lang="en-US" sz="1800" dirty="0"/>
          </a:p>
          <a:p>
            <a:r>
              <a:rPr lang="bg-BG" sz="1800" b="1" dirty="0"/>
              <a:t> </a:t>
            </a:r>
            <a:endParaRPr lang="en-US" sz="1800" dirty="0"/>
          </a:p>
          <a:p>
            <a:r>
              <a:rPr lang="bg-BG" sz="1800" b="1" dirty="0"/>
              <a:t>                                                                      Уважаеми д-р Пенчев,</a:t>
            </a:r>
            <a:endParaRPr lang="en-US" sz="1800" dirty="0"/>
          </a:p>
          <a:p>
            <a:r>
              <a:rPr lang="bg-BG" sz="1800" b="1" dirty="0"/>
              <a:t>Във връзка с епидемичния риск от епидемия от морбили  в Република България,  съществуващите различия в българския и на останалите европейски </a:t>
            </a:r>
            <a:r>
              <a:rPr lang="bg-BG" sz="1800" b="1" dirty="0" err="1"/>
              <a:t>имунизационни</a:t>
            </a:r>
            <a:r>
              <a:rPr lang="bg-BG" sz="1800" b="1" dirty="0"/>
              <a:t> календари, както и на натрупани проблеми възникнаха множество въпроси и предложения по съвместната ни работа : </a:t>
            </a:r>
            <a:endParaRPr lang="en-US" sz="1800" dirty="0"/>
          </a:p>
          <a:p>
            <a:r>
              <a:rPr lang="bg-BG" sz="1800" b="1" dirty="0"/>
              <a:t>1.	В случай на наличие на наши колеги ОПЛ и контактен медицински персонал нисък или липса на  </a:t>
            </a:r>
            <a:r>
              <a:rPr lang="bg-BG" sz="1800" b="1" dirty="0" err="1"/>
              <a:t>IgG</a:t>
            </a:r>
            <a:r>
              <a:rPr lang="bg-BG" sz="1800" b="1" dirty="0"/>
              <a:t> </a:t>
            </a:r>
            <a:r>
              <a:rPr lang="bg-BG" sz="1800" b="1" dirty="0" err="1"/>
              <a:t>титър</a:t>
            </a:r>
            <a:r>
              <a:rPr lang="bg-BG" sz="1800" b="1" dirty="0"/>
              <a:t> за морбили, отчитайки факта, че те ежедневно са в непосредствен контакт с пациенти, би ли било подходящо те да получат извънредна ваксинация? </a:t>
            </a:r>
            <a:endParaRPr lang="en-US" sz="1800" dirty="0"/>
          </a:p>
          <a:p>
            <a:r>
              <a:rPr lang="bg-BG" sz="1800" b="1" dirty="0">
                <a:solidFill>
                  <a:srgbClr val="FF0000"/>
                </a:solidFill>
              </a:rPr>
              <a:t>Предлагаме  бъдат обезпечени допълнителните дози ваксина  МПР за работещи с деца ОПЛ и медицинският им персонал.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bg-BG" sz="1800" b="1" dirty="0"/>
              <a:t>2.	За пациенти на възраст под 12 години, при желание от страна на родителите, би ли могло да се направи по-ранна втора доза на ваксината ?</a:t>
            </a:r>
            <a:endParaRPr lang="en-US" sz="1800" dirty="0"/>
          </a:p>
          <a:p>
            <a:r>
              <a:rPr lang="bg-BG" sz="1800" b="1" dirty="0"/>
              <a:t>3.	</a:t>
            </a:r>
            <a:r>
              <a:rPr lang="bg-BG" sz="1800" b="1" dirty="0" err="1"/>
              <a:t>Общопрактикуващите</a:t>
            </a:r>
            <a:r>
              <a:rPr lang="bg-BG" sz="1800" b="1" dirty="0"/>
              <a:t> лекари все по-често срещаме, особено при сегашната епидемиологична обстановка затруднения поради тенденциозен отказ на родители да ваксинират децата си. </a:t>
            </a:r>
            <a:endParaRPr lang="en-US" sz="1800" dirty="0"/>
          </a:p>
          <a:p>
            <a:r>
              <a:rPr lang="bg-BG" sz="1800" b="1" dirty="0">
                <a:solidFill>
                  <a:srgbClr val="FF0000"/>
                </a:solidFill>
              </a:rPr>
              <a:t>Предлагаме  да уточним и изготвим алгоритъм на поведение на ОПЛ в подобни ситуации, като  и да ангажираме  и други институции в решаването на този проблем като Агенция за закрила на детето , МВР и др.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bg-BG" sz="1800" b="1" dirty="0"/>
              <a:t>4.	</a:t>
            </a:r>
            <a:r>
              <a:rPr lang="bg-BG" sz="1800" b="1" dirty="0">
                <a:solidFill>
                  <a:srgbClr val="FF0000"/>
                </a:solidFill>
              </a:rPr>
              <a:t>Предлагаме да могат да се раздават ваксини и биопродукти и през  отчетния период в края на всяко тримесечие. Предлагаме и  при наличие на възможност с цел оптимизиране на доставките  и ненарушаване на хладилната вериги ваксините и биопродуктите да бъдат транспортирани от СРЗИ до амбулаториите на ОПЛ от специализирана фирма- доставчик.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bg-BG" sz="1800" b="1" dirty="0"/>
              <a:t>5.	</a:t>
            </a:r>
            <a:r>
              <a:rPr lang="bg-BG" sz="1800" b="1" dirty="0">
                <a:solidFill>
                  <a:srgbClr val="FF0000"/>
                </a:solidFill>
              </a:rPr>
              <a:t>Предлагаме СРЗИ да информира на интернет страницата си актуална информация в реално време за наличните на склад количества ваксини и биопродукти.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bg-BG" sz="1800" b="1" dirty="0"/>
              <a:t>6.	</a:t>
            </a:r>
            <a:r>
              <a:rPr lang="bg-BG" sz="1800" b="1" dirty="0">
                <a:solidFill>
                  <a:srgbClr val="FF0000"/>
                </a:solidFill>
              </a:rPr>
              <a:t>Предлагаме след уеднаквяваното на кодовете  на имунизациите за НЗОК и РЗИ да се стартира програма за ежемесечно подаване на електронна справка към РЗИ за направените имунизации във формат XML, аналогичен с подавания към НЗОК. 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bg-BG" sz="1800" b="1" dirty="0"/>
              <a:t>7.	</a:t>
            </a:r>
            <a:r>
              <a:rPr lang="bg-BG" sz="1800" b="1" dirty="0">
                <a:solidFill>
                  <a:srgbClr val="FF0000"/>
                </a:solidFill>
              </a:rPr>
              <a:t>Предлагаме  да уточним формата на подаваните по електронен път на сегашните тримесечни отчети за имунизациите, както и на справките за разхода на ваксините, съобразени с предстоящите промени в нар.15 за имунизациите, както и  със Закона за електронния документ и електронния подпис.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bg-BG" sz="1800" b="1" dirty="0"/>
              <a:t> </a:t>
            </a:r>
            <a:endParaRPr lang="en-US" sz="1800" dirty="0"/>
          </a:p>
          <a:p>
            <a:r>
              <a:rPr lang="bg-BG" sz="1800" b="1" dirty="0"/>
              <a:t>8.	</a:t>
            </a:r>
            <a:r>
              <a:rPr lang="bg-BG" sz="1800" b="1" dirty="0">
                <a:solidFill>
                  <a:srgbClr val="FF0000"/>
                </a:solidFill>
              </a:rPr>
              <a:t>Предлагаме да сформираме постоянна работна група между СРЗИ и ДСОПЛ  с цел подобряване на информираността на съсловието и оптимизиране на съвместните дейности.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bg-BG" sz="1800" b="1" dirty="0"/>
              <a:t> </a:t>
            </a:r>
            <a:endParaRPr lang="en-US" sz="1800" dirty="0"/>
          </a:p>
          <a:p>
            <a:r>
              <a:rPr lang="bg-BG" sz="1800" b="1" dirty="0"/>
              <a:t>Разчитаме на Вашето компетентно мнение и съдействие за решаването на поставените проблеми!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423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47500" lnSpcReduction="20000"/>
          </a:bodyPr>
          <a:lstStyle/>
          <a:p>
            <a:r>
              <a:rPr lang="bg-BG" sz="1700" b="1" dirty="0"/>
              <a:t>Изх.№10/6.04.2017</a:t>
            </a:r>
          </a:p>
          <a:p>
            <a:r>
              <a:rPr lang="bg-BG" sz="1700" b="1" dirty="0"/>
              <a:t>ДО: д-р ВЕНЦИСЛАВ ГРОЗЕВ,</a:t>
            </a:r>
          </a:p>
          <a:p>
            <a:r>
              <a:rPr lang="bg-BG" sz="1700" b="1" dirty="0"/>
              <a:t>Председател на БЛС</a:t>
            </a:r>
          </a:p>
          <a:p>
            <a:r>
              <a:rPr lang="bg-BG" sz="1700" b="1" dirty="0"/>
              <a:t>Чрез: БЛС- Столична колегия</a:t>
            </a:r>
          </a:p>
          <a:p>
            <a:r>
              <a:rPr lang="bg-BG" sz="1800" b="1" dirty="0" smtClean="0"/>
              <a:t>                                                                    </a:t>
            </a:r>
            <a:r>
              <a:rPr lang="bg-BG" sz="1800" b="1" dirty="0" smtClean="0">
                <a:solidFill>
                  <a:srgbClr val="FF0000"/>
                </a:solidFill>
              </a:rPr>
              <a:t>СИГНАЛ</a:t>
            </a:r>
            <a:endParaRPr lang="bg-BG" sz="1800" b="1" dirty="0">
              <a:solidFill>
                <a:srgbClr val="FF0000"/>
              </a:solidFill>
            </a:endParaRPr>
          </a:p>
          <a:p>
            <a:r>
              <a:rPr lang="ru-RU" sz="1800" b="1" dirty="0" err="1"/>
              <a:t>Относно</a:t>
            </a:r>
            <a:r>
              <a:rPr lang="ru-RU" sz="1800" b="1" dirty="0"/>
              <a:t>: </a:t>
            </a:r>
            <a:r>
              <a:rPr lang="ru-RU" sz="1800" b="1" dirty="0" err="1"/>
              <a:t>публикуваните</a:t>
            </a:r>
            <a:r>
              <a:rPr lang="ru-RU" sz="1800" b="1" dirty="0"/>
              <a:t> на </a:t>
            </a:r>
            <a:r>
              <a:rPr lang="ru-RU" sz="1800" b="1" dirty="0" err="1"/>
              <a:t>официалната</a:t>
            </a:r>
            <a:r>
              <a:rPr lang="ru-RU" sz="1800" b="1" dirty="0"/>
              <a:t> страница на НЗОК приложения </a:t>
            </a:r>
            <a:r>
              <a:rPr lang="ru-RU" sz="1800" b="1" dirty="0" err="1"/>
              <a:t>към</a:t>
            </a:r>
            <a:r>
              <a:rPr lang="ru-RU" sz="1800" b="1" dirty="0"/>
              <a:t> НРД 2017</a:t>
            </a:r>
          </a:p>
          <a:p>
            <a:r>
              <a:rPr lang="bg-BG" sz="1800" b="1" dirty="0"/>
              <a:t>Уважаеми колеги,</a:t>
            </a:r>
          </a:p>
          <a:p>
            <a:r>
              <a:rPr lang="ru-RU" sz="1800" b="1" dirty="0" err="1"/>
              <a:t>Насочваме</a:t>
            </a:r>
            <a:r>
              <a:rPr lang="ru-RU" sz="1800" b="1" dirty="0"/>
              <a:t> </a:t>
            </a:r>
            <a:r>
              <a:rPr lang="ru-RU" sz="1800" b="1" dirty="0" err="1"/>
              <a:t>Вашето</a:t>
            </a:r>
            <a:r>
              <a:rPr lang="ru-RU" sz="1800" b="1" dirty="0"/>
              <a:t> внимание </a:t>
            </a:r>
            <a:r>
              <a:rPr lang="ru-RU" sz="1800" b="1" dirty="0" err="1"/>
              <a:t>към</a:t>
            </a:r>
            <a:r>
              <a:rPr lang="ru-RU" sz="1800" b="1" dirty="0"/>
              <a:t> два </a:t>
            </a:r>
            <a:r>
              <a:rPr lang="ru-RU" sz="1800" b="1" dirty="0" err="1"/>
              <a:t>конкретни</a:t>
            </a:r>
            <a:r>
              <a:rPr lang="ru-RU" sz="1800" b="1" dirty="0"/>
              <a:t> казуса , </a:t>
            </a:r>
            <a:r>
              <a:rPr lang="ru-RU" sz="1800" b="1" dirty="0" err="1"/>
              <a:t>които</a:t>
            </a:r>
            <a:r>
              <a:rPr lang="ru-RU" sz="1800" b="1" dirty="0"/>
              <a:t> не само </a:t>
            </a:r>
            <a:r>
              <a:rPr lang="ru-RU" sz="1800" b="1" dirty="0" err="1"/>
              <a:t>затрудняват</a:t>
            </a:r>
            <a:r>
              <a:rPr lang="ru-RU" sz="1800" b="1" dirty="0"/>
              <a:t>, а </a:t>
            </a:r>
            <a:r>
              <a:rPr lang="ru-RU" sz="1800" b="1" dirty="0" err="1"/>
              <a:t>могат</a:t>
            </a:r>
            <a:r>
              <a:rPr lang="ru-RU" sz="1800" b="1" dirty="0"/>
              <a:t> да </a:t>
            </a:r>
            <a:r>
              <a:rPr lang="ru-RU" sz="1800" b="1" dirty="0" err="1"/>
              <a:t>доведат</a:t>
            </a:r>
            <a:r>
              <a:rPr lang="ru-RU" sz="1800" b="1" dirty="0"/>
              <a:t> до</a:t>
            </a:r>
          </a:p>
          <a:p>
            <a:r>
              <a:rPr lang="ru-RU" sz="1800" b="1" dirty="0" err="1"/>
              <a:t>пряка</a:t>
            </a:r>
            <a:r>
              <a:rPr lang="ru-RU" sz="1800" b="1" dirty="0"/>
              <a:t> </a:t>
            </a:r>
            <a:r>
              <a:rPr lang="ru-RU" sz="1800" b="1" dirty="0" err="1"/>
              <a:t>невъзможност</a:t>
            </a:r>
            <a:r>
              <a:rPr lang="ru-RU" sz="1800" b="1" dirty="0"/>
              <a:t> да </a:t>
            </a:r>
            <a:r>
              <a:rPr lang="ru-RU" sz="1800" b="1" dirty="0" err="1"/>
              <a:t>обслужваме</a:t>
            </a:r>
            <a:r>
              <a:rPr lang="ru-RU" sz="1800" b="1" dirty="0"/>
              <a:t> </a:t>
            </a:r>
            <a:r>
              <a:rPr lang="ru-RU" sz="1800" b="1" dirty="0" err="1"/>
              <a:t>пациентити</a:t>
            </a:r>
            <a:r>
              <a:rPr lang="ru-RU" sz="1800" b="1" dirty="0"/>
              <a:t> си, </a:t>
            </a:r>
            <a:r>
              <a:rPr lang="ru-RU" sz="1800" b="1" dirty="0" err="1"/>
              <a:t>както</a:t>
            </a:r>
            <a:r>
              <a:rPr lang="ru-RU" sz="1800" b="1" dirty="0"/>
              <a:t> и да </a:t>
            </a:r>
            <a:r>
              <a:rPr lang="ru-RU" sz="1800" b="1" dirty="0" err="1"/>
              <a:t>изписваме</a:t>
            </a:r>
            <a:r>
              <a:rPr lang="ru-RU" sz="1800" b="1" dirty="0"/>
              <a:t> </a:t>
            </a:r>
            <a:r>
              <a:rPr lang="ru-RU" sz="1800" b="1" dirty="0" err="1"/>
              <a:t>лекарствени</a:t>
            </a:r>
            <a:r>
              <a:rPr lang="ru-RU" sz="1800" b="1" dirty="0"/>
              <a:t> </a:t>
            </a:r>
            <a:r>
              <a:rPr lang="ru-RU" sz="1800" b="1" dirty="0" err="1"/>
              <a:t>продукти</a:t>
            </a:r>
            <a:r>
              <a:rPr lang="ru-RU" sz="1800" b="1" dirty="0" smtClean="0"/>
              <a:t>:</a:t>
            </a:r>
          </a:p>
          <a:p>
            <a:endParaRPr lang="ru-RU" sz="1800" b="1" dirty="0"/>
          </a:p>
          <a:p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 приложение №10 „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Изисквания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НЗОК за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сключване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договор с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лечебни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заведения за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първична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извънболнична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в Декларация образец 1 с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работния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график на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лечебното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/>
              <a:t>заведение под</a:t>
            </a:r>
          </a:p>
          <a:p>
            <a:r>
              <a:rPr lang="ru-RU" sz="1800" b="1" dirty="0" err="1"/>
              <a:t>таблицата</a:t>
            </a:r>
            <a:r>
              <a:rPr lang="ru-RU" sz="1800" b="1" dirty="0"/>
              <a:t> с </a:t>
            </a:r>
            <a:r>
              <a:rPr lang="ru-RU" sz="1800" b="1" dirty="0" err="1"/>
              <a:t>официално</a:t>
            </a:r>
            <a:r>
              <a:rPr lang="ru-RU" sz="1800" b="1" dirty="0"/>
              <a:t> </a:t>
            </a:r>
            <a:r>
              <a:rPr lang="ru-RU" sz="1800" b="1" dirty="0" err="1"/>
              <a:t>декларираните</a:t>
            </a:r>
            <a:r>
              <a:rPr lang="ru-RU" sz="1800" b="1" dirty="0"/>
              <a:t> </a:t>
            </a:r>
            <a:r>
              <a:rPr lang="ru-RU" sz="1800" b="1" dirty="0" err="1"/>
              <a:t>часове</a:t>
            </a:r>
            <a:r>
              <a:rPr lang="ru-RU" sz="1800" b="1" dirty="0"/>
              <a:t> за </a:t>
            </a:r>
            <a:r>
              <a:rPr lang="ru-RU" sz="1800" b="1" dirty="0" err="1"/>
              <a:t>извършване</a:t>
            </a:r>
            <a:r>
              <a:rPr lang="ru-RU" sz="1800" b="1" dirty="0"/>
              <a:t> на </a:t>
            </a:r>
            <a:r>
              <a:rPr lang="ru-RU" sz="1800" b="1" dirty="0" err="1"/>
              <a:t>дейности</a:t>
            </a:r>
            <a:r>
              <a:rPr lang="ru-RU" sz="1800" b="1" dirty="0"/>
              <a:t> в НРД 2015 </a:t>
            </a:r>
            <a:r>
              <a:rPr lang="ru-RU" sz="1800" b="1" dirty="0" err="1"/>
              <a:t>съществуваше</a:t>
            </a:r>
            <a:r>
              <a:rPr lang="ru-RU" sz="1800" b="1" dirty="0"/>
              <a:t> текста:</a:t>
            </a:r>
          </a:p>
          <a:p>
            <a:r>
              <a:rPr lang="ru-RU" sz="1800" b="1" dirty="0"/>
              <a:t>„•</a:t>
            </a:r>
            <a:r>
              <a:rPr lang="ru-RU" sz="1800" b="1" dirty="0" err="1"/>
              <a:t>Забележка</a:t>
            </a:r>
            <a:r>
              <a:rPr lang="ru-RU" sz="1800" b="1" dirty="0"/>
              <a:t>: </a:t>
            </a:r>
            <a:r>
              <a:rPr lang="ru-RU" sz="1800" b="1" dirty="0" err="1"/>
              <a:t>Дейностите</a:t>
            </a:r>
            <a:r>
              <a:rPr lang="ru-RU" sz="1800" b="1" dirty="0"/>
              <a:t> </a:t>
            </a:r>
            <a:r>
              <a:rPr lang="ru-RU" sz="1800" b="1" dirty="0" err="1"/>
              <a:t>могат</a:t>
            </a:r>
            <a:r>
              <a:rPr lang="ru-RU" sz="1800" b="1" dirty="0"/>
              <a:t> да се </a:t>
            </a:r>
            <a:r>
              <a:rPr lang="ru-RU" sz="1800" b="1" dirty="0" err="1"/>
              <a:t>извършват</a:t>
            </a:r>
            <a:r>
              <a:rPr lang="ru-RU" sz="1800" b="1" dirty="0"/>
              <a:t> и </a:t>
            </a:r>
            <a:r>
              <a:rPr lang="ru-RU" sz="1800" b="1" dirty="0" err="1"/>
              <a:t>извън</a:t>
            </a:r>
            <a:r>
              <a:rPr lang="ru-RU" sz="1800" b="1" dirty="0"/>
              <a:t> </a:t>
            </a:r>
            <a:r>
              <a:rPr lang="ru-RU" sz="1800" b="1" dirty="0" err="1"/>
              <a:t>посочения</a:t>
            </a:r>
            <a:r>
              <a:rPr lang="ru-RU" sz="1800" b="1" dirty="0"/>
              <a:t> график.“</a:t>
            </a:r>
          </a:p>
          <a:p>
            <a:r>
              <a:rPr lang="ru-RU" sz="1800" b="1" dirty="0"/>
              <a:t>В приложение 10 по </a:t>
            </a:r>
            <a:r>
              <a:rPr lang="ru-RU" sz="1800" b="1" dirty="0" err="1"/>
              <a:t>реда</a:t>
            </a:r>
            <a:r>
              <a:rPr lang="ru-RU" sz="1800" b="1" dirty="0"/>
              <a:t> на НРД 2017 </a:t>
            </a:r>
            <a:r>
              <a:rPr lang="ru-RU" sz="1800" b="1" dirty="0" err="1"/>
              <a:t>горния</a:t>
            </a:r>
            <a:r>
              <a:rPr lang="ru-RU" sz="1800" b="1" dirty="0"/>
              <a:t> текст </a:t>
            </a:r>
            <a:r>
              <a:rPr lang="ru-RU" sz="1800" b="1" dirty="0" err="1"/>
              <a:t>липсва</a:t>
            </a:r>
            <a:r>
              <a:rPr lang="ru-RU" sz="1800" b="1" dirty="0"/>
              <a:t>.</a:t>
            </a:r>
          </a:p>
          <a:p>
            <a:r>
              <a:rPr lang="ru-RU" sz="1800" b="1" dirty="0" err="1"/>
              <a:t>Липсата</a:t>
            </a:r>
            <a:r>
              <a:rPr lang="ru-RU" sz="1800" b="1" dirty="0"/>
              <a:t> на </a:t>
            </a:r>
            <a:r>
              <a:rPr lang="ru-RU" sz="1800" b="1" dirty="0" err="1"/>
              <a:t>горепосочения</a:t>
            </a:r>
            <a:r>
              <a:rPr lang="ru-RU" sz="1800" b="1" dirty="0"/>
              <a:t> текст </a:t>
            </a:r>
            <a:r>
              <a:rPr lang="ru-RU" sz="1800" b="1" dirty="0" err="1"/>
              <a:t>ще</a:t>
            </a:r>
            <a:r>
              <a:rPr lang="ru-RU" sz="1800" b="1" dirty="0"/>
              <a:t> </a:t>
            </a:r>
            <a:r>
              <a:rPr lang="ru-RU" sz="1800" b="1" dirty="0" err="1"/>
              <a:t>доведе</a:t>
            </a:r>
            <a:r>
              <a:rPr lang="ru-RU" sz="1800" b="1" dirty="0"/>
              <a:t> до </a:t>
            </a:r>
            <a:r>
              <a:rPr lang="ru-RU" sz="1800" b="1" dirty="0" err="1"/>
              <a:t>следните</a:t>
            </a:r>
            <a:r>
              <a:rPr lang="ru-RU" sz="1800" b="1" dirty="0"/>
              <a:t> </a:t>
            </a:r>
            <a:r>
              <a:rPr lang="ru-RU" sz="1800" b="1" dirty="0" err="1"/>
              <a:t>критични</a:t>
            </a:r>
            <a:r>
              <a:rPr lang="ru-RU" sz="1800" b="1" dirty="0"/>
              <a:t> </a:t>
            </a:r>
            <a:r>
              <a:rPr lang="ru-RU" sz="1800" b="1" dirty="0" err="1"/>
              <a:t>проблеми</a:t>
            </a:r>
            <a:r>
              <a:rPr lang="ru-RU" sz="1800" b="1" dirty="0"/>
              <a:t>:</a:t>
            </a:r>
          </a:p>
          <a:p>
            <a:r>
              <a:rPr lang="ru-RU" sz="1800" b="1" dirty="0"/>
              <a:t>- Затруднено и </a:t>
            </a:r>
            <a:r>
              <a:rPr lang="ru-RU" sz="1800" b="1" dirty="0" err="1"/>
              <a:t>дори</a:t>
            </a:r>
            <a:r>
              <a:rPr lang="ru-RU" sz="1800" b="1" dirty="0"/>
              <a:t> </a:t>
            </a:r>
            <a:r>
              <a:rPr lang="ru-RU" sz="1800" b="1" dirty="0" err="1"/>
              <a:t>невъзможно</a:t>
            </a:r>
            <a:r>
              <a:rPr lang="ru-RU" sz="1800" b="1" dirty="0"/>
              <a:t> </a:t>
            </a:r>
            <a:r>
              <a:rPr lang="ru-RU" sz="1800" b="1" dirty="0" err="1"/>
              <a:t>обслужване</a:t>
            </a:r>
            <a:r>
              <a:rPr lang="ru-RU" sz="1800" b="1" dirty="0"/>
              <a:t> на </a:t>
            </a:r>
            <a:r>
              <a:rPr lang="ru-RU" sz="1800" b="1" dirty="0" err="1"/>
              <a:t>пациентите</a:t>
            </a:r>
            <a:r>
              <a:rPr lang="ru-RU" sz="1800" b="1" dirty="0"/>
              <a:t>/</a:t>
            </a:r>
            <a:r>
              <a:rPr lang="ru-RU" sz="1800" b="1" dirty="0" err="1"/>
              <a:t>достъп</a:t>
            </a:r>
            <a:r>
              <a:rPr lang="ru-RU" sz="1800" b="1" dirty="0"/>
              <a:t> до </a:t>
            </a:r>
            <a:r>
              <a:rPr lang="ru-RU" sz="1800" b="1" dirty="0" err="1"/>
              <a:t>първична</a:t>
            </a:r>
            <a:r>
              <a:rPr lang="ru-RU" sz="1800" b="1" dirty="0"/>
              <a:t> </a:t>
            </a:r>
            <a:r>
              <a:rPr lang="ru-RU" sz="1800" b="1" dirty="0" err="1"/>
              <a:t>медицинска</a:t>
            </a:r>
            <a:r>
              <a:rPr lang="ru-RU" sz="1800" b="1" dirty="0"/>
              <a:t> </a:t>
            </a:r>
            <a:r>
              <a:rPr lang="ru-RU" sz="1800" b="1" dirty="0" err="1"/>
              <a:t>помощ</a:t>
            </a:r>
            <a:endParaRPr lang="ru-RU" sz="1800" b="1" dirty="0"/>
          </a:p>
          <a:p>
            <a:r>
              <a:rPr lang="ru-RU" sz="1800" b="1" dirty="0"/>
              <a:t>при </a:t>
            </a:r>
            <a:r>
              <a:rPr lang="ru-RU" sz="1800" b="1" dirty="0" err="1"/>
              <a:t>спазване</a:t>
            </a:r>
            <a:r>
              <a:rPr lang="ru-RU" sz="1800" b="1" dirty="0"/>
              <a:t> на </a:t>
            </a:r>
            <a:r>
              <a:rPr lang="ru-RU" sz="1800" b="1" dirty="0" err="1"/>
              <a:t>точния</a:t>
            </a:r>
            <a:r>
              <a:rPr lang="ru-RU" sz="1800" b="1" dirty="0"/>
              <a:t> </a:t>
            </a:r>
            <a:r>
              <a:rPr lang="ru-RU" sz="1800" b="1" dirty="0" err="1"/>
              <a:t>деклариран</a:t>
            </a:r>
            <a:r>
              <a:rPr lang="ru-RU" sz="1800" b="1" dirty="0"/>
              <a:t> график.</a:t>
            </a:r>
          </a:p>
          <a:p>
            <a:r>
              <a:rPr lang="ru-RU" sz="1800" b="1" dirty="0"/>
              <a:t>- </a:t>
            </a:r>
            <a:r>
              <a:rPr lang="ru-RU" sz="1800" b="1" dirty="0" err="1"/>
              <a:t>Възникване</a:t>
            </a:r>
            <a:r>
              <a:rPr lang="ru-RU" sz="1800" b="1" dirty="0"/>
              <a:t> на листа с </a:t>
            </a:r>
            <a:r>
              <a:rPr lang="ru-RU" sz="1800" b="1" dirty="0" err="1"/>
              <a:t>чакащи</a:t>
            </a:r>
            <a:r>
              <a:rPr lang="ru-RU" sz="1800" b="1" dirty="0"/>
              <a:t> за прием </a:t>
            </a:r>
            <a:r>
              <a:rPr lang="ru-RU" sz="1800" b="1" dirty="0" err="1"/>
              <a:t>съобразно</a:t>
            </a:r>
            <a:r>
              <a:rPr lang="ru-RU" sz="1800" b="1" dirty="0"/>
              <a:t> графика</a:t>
            </a:r>
          </a:p>
          <a:p>
            <a:r>
              <a:rPr lang="ru-RU" sz="1800" b="1" dirty="0"/>
              <a:t>- </a:t>
            </a:r>
            <a:r>
              <a:rPr lang="ru-RU" sz="1800" b="1" dirty="0" err="1"/>
              <a:t>Незаплащане</a:t>
            </a:r>
            <a:r>
              <a:rPr lang="ru-RU" sz="1800" b="1" dirty="0"/>
              <a:t> от НЗОК на </a:t>
            </a:r>
            <a:r>
              <a:rPr lang="ru-RU" sz="1800" b="1" dirty="0" err="1"/>
              <a:t>реално</a:t>
            </a:r>
            <a:r>
              <a:rPr lang="ru-RU" sz="1800" b="1" dirty="0"/>
              <a:t> </a:t>
            </a:r>
            <a:r>
              <a:rPr lang="ru-RU" sz="1800" b="1" dirty="0" err="1"/>
              <a:t>извършени</a:t>
            </a:r>
            <a:r>
              <a:rPr lang="ru-RU" sz="1800" b="1" dirty="0"/>
              <a:t> </a:t>
            </a:r>
            <a:r>
              <a:rPr lang="ru-RU" sz="1800" b="1" dirty="0" err="1"/>
              <a:t>договорени</a:t>
            </a:r>
            <a:r>
              <a:rPr lang="ru-RU" sz="1800" b="1" dirty="0"/>
              <a:t> </a:t>
            </a:r>
            <a:r>
              <a:rPr lang="ru-RU" sz="1800" b="1" dirty="0" err="1"/>
              <a:t>медицински</a:t>
            </a:r>
            <a:r>
              <a:rPr lang="ru-RU" sz="1800" b="1" dirty="0"/>
              <a:t> </a:t>
            </a:r>
            <a:r>
              <a:rPr lang="ru-RU" sz="1800" b="1" dirty="0" err="1"/>
              <a:t>дейности</a:t>
            </a:r>
            <a:r>
              <a:rPr lang="ru-RU" sz="1800" b="1" dirty="0"/>
              <a:t> </a:t>
            </a:r>
            <a:r>
              <a:rPr lang="ru-RU" sz="1800" b="1" dirty="0" err="1"/>
              <a:t>извън</a:t>
            </a:r>
            <a:r>
              <a:rPr lang="ru-RU" sz="1800" b="1" dirty="0"/>
              <a:t> графика</a:t>
            </a:r>
            <a:r>
              <a:rPr lang="ru-RU" sz="1800" b="1" dirty="0" smtClean="0"/>
              <a:t>.</a:t>
            </a:r>
          </a:p>
          <a:p>
            <a:endParaRPr lang="ru-RU" sz="1800" b="1" dirty="0"/>
          </a:p>
          <a:p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 приложение 3 „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Първични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на НРЗ 2017г. , указания за Работа с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рецептурна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книжка на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хронично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болния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отпаднал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текста, </a:t>
            </a:r>
            <a:r>
              <a:rPr 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съществуващ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НРД 2015:</a:t>
            </a:r>
          </a:p>
          <a:p>
            <a:r>
              <a:rPr lang="ru-RU" sz="1800" b="1" dirty="0"/>
              <a:t>„При желание от страна на ОПЛ и технологична </a:t>
            </a:r>
            <a:r>
              <a:rPr lang="ru-RU" sz="1800" b="1" dirty="0" err="1"/>
              <a:t>възможност</a:t>
            </a:r>
            <a:r>
              <a:rPr lang="ru-RU" sz="1800" b="1" dirty="0"/>
              <a:t>, </a:t>
            </a:r>
            <a:r>
              <a:rPr lang="ru-RU" sz="1800" b="1" dirty="0" err="1"/>
              <a:t>вписване</a:t>
            </a:r>
            <a:r>
              <a:rPr lang="ru-RU" sz="1800" b="1" dirty="0"/>
              <a:t> на </a:t>
            </a:r>
            <a:r>
              <a:rPr lang="ru-RU" sz="1800" b="1" dirty="0" err="1"/>
              <a:t>предписаните</a:t>
            </a:r>
            <a:r>
              <a:rPr lang="ru-RU" sz="1800" b="1" dirty="0"/>
              <a:t> </a:t>
            </a:r>
            <a:r>
              <a:rPr lang="ru-RU" sz="1800" b="1" dirty="0" err="1"/>
              <a:t>продукти</a:t>
            </a:r>
            <a:r>
              <a:rPr lang="ru-RU" sz="1800" b="1" dirty="0"/>
              <a:t> по </a:t>
            </a:r>
            <a:r>
              <a:rPr lang="ru-RU" sz="1800" b="1" dirty="0" err="1"/>
              <a:t>реда</a:t>
            </a:r>
            <a:r>
              <a:rPr lang="ru-RU" sz="1800" b="1" dirty="0"/>
              <a:t> на т.</a:t>
            </a:r>
          </a:p>
          <a:p>
            <a:r>
              <a:rPr lang="ru-RU" sz="1800" b="1" dirty="0"/>
              <a:t>5 и т. 6 </a:t>
            </a:r>
            <a:r>
              <a:rPr lang="ru-RU" sz="1800" b="1" dirty="0" err="1"/>
              <a:t>може</a:t>
            </a:r>
            <a:r>
              <a:rPr lang="ru-RU" sz="1800" b="1" dirty="0"/>
              <a:t> да се </a:t>
            </a:r>
            <a:r>
              <a:rPr lang="ru-RU" sz="1800" b="1" dirty="0" err="1"/>
              <a:t>извърши</a:t>
            </a:r>
            <a:r>
              <a:rPr lang="ru-RU" sz="1800" b="1" dirty="0"/>
              <a:t> и чрез </a:t>
            </a:r>
            <a:r>
              <a:rPr lang="ru-RU" sz="1800" b="1" dirty="0" err="1"/>
              <a:t>разпечатка</a:t>
            </a:r>
            <a:r>
              <a:rPr lang="ru-RU" sz="1800" b="1" dirty="0"/>
              <a:t> от </a:t>
            </a:r>
            <a:r>
              <a:rPr lang="ru-RU" sz="1800" b="1" dirty="0" err="1"/>
              <a:t>софуера</a:t>
            </a:r>
            <a:r>
              <a:rPr lang="ru-RU" sz="1800" b="1" dirty="0"/>
              <a:t> на ОПЛ. </a:t>
            </a:r>
            <a:r>
              <a:rPr lang="ru-RU" sz="1800" b="1" dirty="0" err="1"/>
              <a:t>Разпечатаните</a:t>
            </a:r>
            <a:r>
              <a:rPr lang="ru-RU" sz="1800" b="1" dirty="0"/>
              <a:t> </a:t>
            </a:r>
            <a:r>
              <a:rPr lang="ru-RU" sz="1800" b="1" dirty="0" err="1"/>
              <a:t>страници</a:t>
            </a:r>
            <a:r>
              <a:rPr lang="ru-RU" sz="1800" b="1" dirty="0"/>
              <a:t> </a:t>
            </a:r>
            <a:r>
              <a:rPr lang="ru-RU" sz="1800" b="1" dirty="0" err="1"/>
              <a:t>следва</a:t>
            </a:r>
            <a:r>
              <a:rPr lang="ru-RU" sz="1800" b="1" dirty="0"/>
              <a:t> да </a:t>
            </a:r>
            <a:r>
              <a:rPr lang="ru-RU" sz="1800" b="1" dirty="0" err="1"/>
              <a:t>бъдат</a:t>
            </a:r>
            <a:r>
              <a:rPr lang="ru-RU" sz="1800" b="1" dirty="0"/>
              <a:t> </a:t>
            </a:r>
            <a:r>
              <a:rPr lang="ru-RU" sz="1800" b="1" dirty="0" err="1" smtClean="0"/>
              <a:t>във</a:t>
            </a:r>
            <a:r>
              <a:rPr lang="ru-RU" sz="1800" b="1" dirty="0"/>
              <a:t> </a:t>
            </a:r>
            <a:r>
              <a:rPr lang="ru-RU" sz="1800" b="1" dirty="0" smtClean="0"/>
              <a:t>формат </a:t>
            </a:r>
            <a:r>
              <a:rPr lang="ru-RU" sz="1800" b="1" dirty="0"/>
              <a:t>и </a:t>
            </a:r>
            <a:r>
              <a:rPr lang="ru-RU" sz="1800" b="1" dirty="0" err="1"/>
              <a:t>брой</a:t>
            </a:r>
            <a:r>
              <a:rPr lang="ru-RU" sz="1800" b="1" dirty="0"/>
              <a:t> (до 16 </a:t>
            </a:r>
            <a:r>
              <a:rPr lang="ru-RU" sz="1800" b="1" dirty="0" err="1"/>
              <a:t>бр</a:t>
            </a:r>
            <a:r>
              <a:rPr lang="ru-RU" sz="1800" b="1" dirty="0"/>
              <a:t>.), идентичен с </a:t>
            </a:r>
            <a:r>
              <a:rPr lang="ru-RU" sz="1800" b="1" dirty="0" err="1"/>
              <a:t>оригиналните</a:t>
            </a:r>
            <a:r>
              <a:rPr lang="ru-RU" sz="1800" b="1" dirty="0"/>
              <a:t> </a:t>
            </a:r>
            <a:r>
              <a:rPr lang="ru-RU" sz="1800" b="1" dirty="0" err="1"/>
              <a:t>страници</a:t>
            </a:r>
            <a:r>
              <a:rPr lang="ru-RU" sz="1800" b="1" dirty="0"/>
              <a:t> на фабрично </a:t>
            </a:r>
            <a:r>
              <a:rPr lang="ru-RU" sz="1800" b="1" dirty="0" err="1"/>
              <a:t>изработената</a:t>
            </a:r>
            <a:r>
              <a:rPr lang="ru-RU" sz="1800" b="1" dirty="0"/>
              <a:t> </a:t>
            </a:r>
            <a:r>
              <a:rPr lang="ru-RU" sz="1800" b="1" dirty="0" err="1"/>
              <a:t>рецептурна</a:t>
            </a:r>
            <a:r>
              <a:rPr lang="ru-RU" sz="1800" b="1" dirty="0"/>
              <a:t> </a:t>
            </a:r>
            <a:r>
              <a:rPr lang="ru-RU" sz="1800" b="1" dirty="0" smtClean="0"/>
              <a:t>книжка и </a:t>
            </a:r>
            <a:r>
              <a:rPr lang="ru-RU" sz="1800" b="1" dirty="0" err="1"/>
              <a:t>надеждно</a:t>
            </a:r>
            <a:r>
              <a:rPr lang="ru-RU" sz="1800" b="1" dirty="0"/>
              <a:t> </a:t>
            </a:r>
            <a:r>
              <a:rPr lang="ru-RU" sz="1800" b="1" dirty="0" err="1"/>
              <a:t>прикрепени</a:t>
            </a:r>
            <a:r>
              <a:rPr lang="ru-RU" sz="1800" b="1" dirty="0"/>
              <a:t> </a:t>
            </a:r>
            <a:r>
              <a:rPr lang="ru-RU" sz="1800" b="1" dirty="0" err="1"/>
              <a:t>към</a:t>
            </a:r>
            <a:r>
              <a:rPr lang="ru-RU" sz="1800" b="1" dirty="0"/>
              <a:t> </a:t>
            </a:r>
            <a:r>
              <a:rPr lang="ru-RU" sz="1800" b="1" dirty="0" err="1"/>
              <a:t>съответната</a:t>
            </a:r>
            <a:r>
              <a:rPr lang="ru-RU" sz="1800" b="1" dirty="0"/>
              <a:t> </a:t>
            </a:r>
            <a:r>
              <a:rPr lang="ru-RU" sz="1800" b="1" dirty="0" err="1"/>
              <a:t>оригинална</a:t>
            </a:r>
            <a:r>
              <a:rPr lang="ru-RU" sz="1800" b="1" dirty="0"/>
              <a:t> страница.“</a:t>
            </a:r>
          </a:p>
          <a:p>
            <a:endParaRPr lang="en-US" sz="1800" dirty="0"/>
          </a:p>
          <a:p>
            <a:r>
              <a:rPr lang="ru-RU" sz="1800" b="1" dirty="0" err="1"/>
              <a:t>Отпадането</a:t>
            </a:r>
            <a:r>
              <a:rPr lang="ru-RU" sz="1800" b="1" dirty="0"/>
              <a:t> на </a:t>
            </a:r>
            <a:r>
              <a:rPr lang="ru-RU" sz="1800" b="1" dirty="0" err="1"/>
              <a:t>горния</a:t>
            </a:r>
            <a:r>
              <a:rPr lang="ru-RU" sz="1800" b="1" dirty="0"/>
              <a:t> текст </a:t>
            </a:r>
            <a:r>
              <a:rPr lang="ru-RU" sz="1800" b="1" dirty="0" err="1"/>
              <a:t>ще</a:t>
            </a:r>
            <a:r>
              <a:rPr lang="ru-RU" sz="1800" b="1" dirty="0"/>
              <a:t> </a:t>
            </a:r>
            <a:r>
              <a:rPr lang="ru-RU" sz="1800" b="1" dirty="0" err="1"/>
              <a:t>доведе</a:t>
            </a:r>
            <a:r>
              <a:rPr lang="ru-RU" sz="1800" b="1" dirty="0"/>
              <a:t> да </a:t>
            </a:r>
            <a:r>
              <a:rPr lang="ru-RU" sz="1800" b="1" dirty="0" err="1"/>
              <a:t>удвояване</a:t>
            </a:r>
            <a:r>
              <a:rPr lang="ru-RU" sz="1800" b="1" dirty="0"/>
              <a:t> на </a:t>
            </a:r>
            <a:r>
              <a:rPr lang="ru-RU" sz="1800" b="1" dirty="0" err="1"/>
              <a:t>технологичното</a:t>
            </a:r>
            <a:r>
              <a:rPr lang="ru-RU" sz="1800" b="1" dirty="0"/>
              <a:t> </a:t>
            </a:r>
            <a:r>
              <a:rPr lang="ru-RU" sz="1800" b="1" dirty="0" err="1"/>
              <a:t>време</a:t>
            </a:r>
            <a:r>
              <a:rPr lang="ru-RU" sz="1800" b="1" dirty="0"/>
              <a:t> за </a:t>
            </a:r>
            <a:r>
              <a:rPr lang="ru-RU" sz="1800" b="1" dirty="0" err="1"/>
              <a:t>изписване</a:t>
            </a:r>
            <a:r>
              <a:rPr lang="ru-RU" sz="1800" b="1" dirty="0"/>
              <a:t> на </a:t>
            </a:r>
            <a:r>
              <a:rPr lang="ru-RU" sz="1800" b="1" dirty="0" err="1" smtClean="0"/>
              <a:t>лекарствената</a:t>
            </a:r>
            <a:r>
              <a:rPr lang="ru-RU" sz="1800" b="1" dirty="0"/>
              <a:t> </a:t>
            </a:r>
            <a:r>
              <a:rPr lang="ru-RU" sz="1800" b="1" dirty="0" smtClean="0"/>
              <a:t>терапия</a:t>
            </a:r>
            <a:r>
              <a:rPr lang="ru-RU" sz="1800" b="1" dirty="0"/>
              <a:t>, </a:t>
            </a:r>
            <a:r>
              <a:rPr lang="ru-RU" sz="1800" b="1" dirty="0" err="1"/>
              <a:t>влошено</a:t>
            </a:r>
            <a:r>
              <a:rPr lang="ru-RU" sz="1800" b="1" dirty="0"/>
              <a:t> качество на </a:t>
            </a:r>
            <a:r>
              <a:rPr lang="ru-RU" sz="1800" b="1" dirty="0" err="1"/>
              <a:t>услугата</a:t>
            </a:r>
            <a:r>
              <a:rPr lang="ru-RU" sz="1800" b="1" dirty="0"/>
              <a:t>, </a:t>
            </a:r>
            <a:r>
              <a:rPr lang="ru-RU" sz="1800" b="1" dirty="0" err="1"/>
              <a:t>възможност</a:t>
            </a:r>
            <a:r>
              <a:rPr lang="ru-RU" sz="1800" b="1" dirty="0"/>
              <a:t> за грешки и санкции на ОПЛ.</a:t>
            </a:r>
          </a:p>
          <a:p>
            <a:r>
              <a:rPr lang="ru-RU" sz="1800" b="1" dirty="0" err="1"/>
              <a:t>Публикуваните</a:t>
            </a:r>
            <a:r>
              <a:rPr lang="ru-RU" sz="1800" b="1" dirty="0"/>
              <a:t> на </a:t>
            </a:r>
            <a:r>
              <a:rPr lang="ru-RU" sz="1800" b="1" dirty="0" err="1"/>
              <a:t>официалната</a:t>
            </a:r>
            <a:r>
              <a:rPr lang="ru-RU" sz="1800" b="1" dirty="0"/>
              <a:t> страница на НЗОК в края на м. март приложения </a:t>
            </a:r>
            <a:r>
              <a:rPr lang="ru-RU" sz="1800" b="1" dirty="0" err="1"/>
              <a:t>към</a:t>
            </a:r>
            <a:r>
              <a:rPr lang="ru-RU" sz="1800" b="1" dirty="0"/>
              <a:t> НРД 2017 не </a:t>
            </a:r>
            <a:r>
              <a:rPr lang="ru-RU" sz="1800" b="1" dirty="0" err="1"/>
              <a:t>са</a:t>
            </a:r>
            <a:r>
              <a:rPr lang="ru-RU" sz="1800" b="1" dirty="0"/>
              <a:t> </a:t>
            </a:r>
            <a:r>
              <a:rPr lang="ru-RU" sz="1800" b="1" dirty="0" smtClean="0"/>
              <a:t>били </a:t>
            </a:r>
            <a:r>
              <a:rPr lang="ru-RU" sz="1800" b="1" dirty="0" err="1" smtClean="0"/>
              <a:t>обект</a:t>
            </a: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договаряне</a:t>
            </a:r>
            <a:r>
              <a:rPr lang="ru-RU" sz="1800" b="1" dirty="0"/>
              <a:t> и </a:t>
            </a:r>
            <a:r>
              <a:rPr lang="ru-RU" sz="1800" b="1" dirty="0" err="1"/>
              <a:t>са</a:t>
            </a:r>
            <a:r>
              <a:rPr lang="ru-RU" sz="1800" b="1" dirty="0"/>
              <a:t> </a:t>
            </a:r>
            <a:r>
              <a:rPr lang="ru-RU" sz="1800" b="1" dirty="0" err="1"/>
              <a:t>пряко</a:t>
            </a:r>
            <a:r>
              <a:rPr lang="ru-RU" sz="1800" b="1" dirty="0"/>
              <a:t> </a:t>
            </a:r>
            <a:r>
              <a:rPr lang="ru-RU" sz="1800" b="1" dirty="0" err="1"/>
              <a:t>касаещи</a:t>
            </a:r>
            <a:r>
              <a:rPr lang="ru-RU" sz="1800" b="1" dirty="0"/>
              <a:t> </a:t>
            </a:r>
            <a:r>
              <a:rPr lang="ru-RU" sz="1800" b="1" dirty="0" err="1"/>
              <a:t>условията</a:t>
            </a:r>
            <a:r>
              <a:rPr lang="ru-RU" sz="1800" b="1" dirty="0"/>
              <a:t> на работа на ОПЛ</a:t>
            </a:r>
            <a:r>
              <a:rPr lang="ru-RU" sz="1800" b="1" dirty="0" smtClean="0"/>
              <a:t>.</a:t>
            </a:r>
          </a:p>
          <a:p>
            <a:endParaRPr lang="ru-RU" sz="1800" b="1" dirty="0"/>
          </a:p>
          <a:p>
            <a:r>
              <a:rPr lang="ru-RU" sz="1800" b="1" dirty="0" err="1"/>
              <a:t>Разчитаме</a:t>
            </a:r>
            <a:r>
              <a:rPr lang="ru-RU" sz="1800" b="1" dirty="0"/>
              <a:t> по </a:t>
            </a:r>
            <a:r>
              <a:rPr lang="ru-RU" sz="1800" b="1" dirty="0" err="1"/>
              <a:t>компетентност</a:t>
            </a:r>
            <a:r>
              <a:rPr lang="ru-RU" sz="1800" b="1" dirty="0"/>
              <a:t> да </a:t>
            </a:r>
            <a:r>
              <a:rPr lang="ru-RU" sz="1800" b="1" dirty="0" err="1"/>
              <a:t>предприемете</a:t>
            </a:r>
            <a:r>
              <a:rPr lang="ru-RU" sz="1800" b="1" dirty="0"/>
              <a:t> </a:t>
            </a:r>
            <a:r>
              <a:rPr lang="ru-RU" sz="1800" b="1" dirty="0" err="1"/>
              <a:t>необходимите</a:t>
            </a:r>
            <a:r>
              <a:rPr lang="ru-RU" sz="1800" b="1" dirty="0"/>
              <a:t> мерки за </a:t>
            </a:r>
            <a:r>
              <a:rPr lang="ru-RU" sz="1800" b="1" dirty="0" err="1"/>
              <a:t>предоговаряне</a:t>
            </a:r>
            <a:r>
              <a:rPr lang="ru-RU" sz="1800" b="1" dirty="0"/>
              <a:t> с НЗОК на</a:t>
            </a:r>
          </a:p>
          <a:p>
            <a:r>
              <a:rPr lang="ru-RU" sz="1800" b="1" dirty="0" err="1"/>
              <a:t>горепосочените</a:t>
            </a:r>
            <a:r>
              <a:rPr lang="ru-RU" sz="1800" b="1" dirty="0"/>
              <a:t> </a:t>
            </a:r>
            <a:r>
              <a:rPr lang="ru-RU" sz="1800" b="1" dirty="0" err="1"/>
              <a:t>проблемни</a:t>
            </a:r>
            <a:r>
              <a:rPr lang="ru-RU" sz="1800" b="1" dirty="0"/>
              <a:t> точки , </a:t>
            </a:r>
            <a:r>
              <a:rPr lang="ru-RU" sz="1800" b="1" dirty="0" err="1"/>
              <a:t>гарантиращи</a:t>
            </a:r>
            <a:r>
              <a:rPr lang="ru-RU" sz="1800" b="1" dirty="0"/>
              <a:t> </a:t>
            </a:r>
            <a:r>
              <a:rPr lang="ru-RU" sz="1800" b="1" dirty="0" err="1"/>
              <a:t>безпроблемното</a:t>
            </a:r>
            <a:r>
              <a:rPr lang="ru-RU" sz="1800" b="1" dirty="0"/>
              <a:t> </a:t>
            </a:r>
            <a:r>
              <a:rPr lang="ru-RU" sz="1800" b="1" dirty="0" err="1"/>
              <a:t>обслужване</a:t>
            </a:r>
            <a:r>
              <a:rPr lang="ru-RU" sz="1800" b="1" dirty="0"/>
              <a:t> на </a:t>
            </a:r>
            <a:r>
              <a:rPr lang="ru-RU" sz="1800" b="1" dirty="0" err="1"/>
              <a:t>пациентите</a:t>
            </a:r>
            <a:r>
              <a:rPr lang="ru-RU" sz="1800" b="1" dirty="0"/>
              <a:t>, за да</a:t>
            </a:r>
          </a:p>
          <a:p>
            <a:r>
              <a:rPr lang="ru-RU" sz="1800" b="1" dirty="0"/>
              <a:t>имаме </a:t>
            </a:r>
            <a:r>
              <a:rPr lang="ru-RU" sz="1800" b="1" dirty="0" err="1"/>
              <a:t>възможност</a:t>
            </a:r>
            <a:r>
              <a:rPr lang="ru-RU" sz="1800" b="1" dirty="0"/>
              <a:t> да </a:t>
            </a:r>
            <a:r>
              <a:rPr lang="ru-RU" sz="1800" b="1" dirty="0" err="1"/>
              <a:t>съсредоточим</a:t>
            </a:r>
            <a:r>
              <a:rPr lang="ru-RU" sz="1800" b="1" dirty="0"/>
              <a:t> </a:t>
            </a:r>
            <a:r>
              <a:rPr lang="ru-RU" sz="1800" b="1" dirty="0" err="1"/>
              <a:t>професионалните</a:t>
            </a:r>
            <a:r>
              <a:rPr lang="ru-RU" sz="1800" b="1" dirty="0"/>
              <a:t> си усилия </a:t>
            </a:r>
            <a:r>
              <a:rPr lang="ru-RU" sz="1800" b="1" dirty="0" err="1"/>
              <a:t>пряко</a:t>
            </a:r>
            <a:r>
              <a:rPr lang="ru-RU" sz="1800" b="1" dirty="0"/>
              <a:t> в </a:t>
            </a:r>
            <a:r>
              <a:rPr lang="ru-RU" sz="1800" b="1" dirty="0" err="1"/>
              <a:t>диагностично-лечебния</a:t>
            </a:r>
            <a:endParaRPr lang="ru-RU" sz="1800" b="1" dirty="0"/>
          </a:p>
          <a:p>
            <a:r>
              <a:rPr lang="bg-BG" sz="1800" b="1" dirty="0"/>
              <a:t>процес.</a:t>
            </a:r>
          </a:p>
          <a:p>
            <a:r>
              <a:rPr lang="bg-BG" sz="1800" b="1" dirty="0"/>
              <a:t>Гр.София С уважение,</a:t>
            </a:r>
          </a:p>
          <a:p>
            <a:r>
              <a:rPr lang="ru-RU" sz="1800" b="1" dirty="0"/>
              <a:t>6.04.2017 г. д-р Георги </a:t>
            </a:r>
            <a:r>
              <a:rPr lang="ru-RU" sz="1800" b="1" dirty="0" err="1"/>
              <a:t>Миндов</a:t>
            </a:r>
            <a:r>
              <a:rPr lang="ru-RU" sz="1800" b="1" dirty="0"/>
              <a:t>:</a:t>
            </a:r>
          </a:p>
          <a:p>
            <a:r>
              <a:rPr lang="bg-BG" sz="1800" b="1" dirty="0"/>
              <a:t>Председател на ДСОПЛ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752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40000" lnSpcReduction="20000"/>
          </a:bodyPr>
          <a:lstStyle/>
          <a:p>
            <a:r>
              <a:rPr lang="ru-RU" sz="1800" b="1" dirty="0"/>
              <a:t>11/ 17.04.2017</a:t>
            </a:r>
          </a:p>
          <a:p>
            <a:r>
              <a:rPr lang="ru-RU" sz="1800" dirty="0"/>
              <a:t>ДО: д-р ВЕНЦИСЛАВ ГРОЗЕВ,</a:t>
            </a:r>
          </a:p>
          <a:p>
            <a:r>
              <a:rPr lang="ru-RU" sz="1800" dirty="0" err="1"/>
              <a:t>Председател</a:t>
            </a:r>
            <a:r>
              <a:rPr lang="ru-RU" sz="1800" dirty="0"/>
              <a:t> на БЛС</a:t>
            </a:r>
          </a:p>
          <a:p>
            <a:r>
              <a:rPr lang="ru-RU" sz="1800" dirty="0"/>
              <a:t>Чрез: БЛС- </a:t>
            </a:r>
            <a:r>
              <a:rPr lang="ru-RU" sz="1800" dirty="0" err="1"/>
              <a:t>Столична</a:t>
            </a:r>
            <a:r>
              <a:rPr lang="ru-RU" sz="1800" dirty="0"/>
              <a:t> </a:t>
            </a:r>
            <a:r>
              <a:rPr lang="ru-RU" sz="1800" dirty="0" err="1"/>
              <a:t>колегия</a:t>
            </a:r>
            <a:endParaRPr lang="ru-RU" sz="1800" dirty="0"/>
          </a:p>
          <a:p>
            <a:r>
              <a:rPr lang="ru-RU" sz="2500" b="1" dirty="0"/>
              <a:t>Становище</a:t>
            </a:r>
          </a:p>
          <a:p>
            <a:r>
              <a:rPr lang="ru-RU" sz="2500" b="1" dirty="0" err="1"/>
              <a:t>Относно</a:t>
            </a:r>
            <a:r>
              <a:rPr lang="ru-RU" sz="2500" b="1" dirty="0"/>
              <a:t>: предложена за </a:t>
            </a:r>
            <a:r>
              <a:rPr lang="ru-RU" sz="2500" b="1" dirty="0" err="1"/>
              <a:t>обсъждане</a:t>
            </a:r>
            <a:r>
              <a:rPr lang="ru-RU" sz="2500" b="1" dirty="0"/>
              <a:t> Методика за оценка на </a:t>
            </a:r>
            <a:r>
              <a:rPr lang="ru-RU" sz="2500" b="1" dirty="0" err="1"/>
              <a:t>качеството</a:t>
            </a:r>
            <a:r>
              <a:rPr lang="ru-RU" sz="2500" b="1" dirty="0"/>
              <a:t> по чл.171 от НРД 2017г. </a:t>
            </a:r>
            <a:r>
              <a:rPr lang="ru-RU" sz="2500" b="1" dirty="0" err="1"/>
              <a:t>касаеща</a:t>
            </a:r>
            <a:r>
              <a:rPr lang="ru-RU" sz="2500" b="1" dirty="0"/>
              <a:t> ПИМП</a:t>
            </a:r>
          </a:p>
          <a:p>
            <a:r>
              <a:rPr lang="ru-RU" sz="2500" b="1" dirty="0" err="1"/>
              <a:t>Предложената</a:t>
            </a:r>
            <a:r>
              <a:rPr lang="ru-RU" sz="2500" b="1" dirty="0"/>
              <a:t> Методика за оценка на </a:t>
            </a:r>
            <a:r>
              <a:rPr lang="ru-RU" sz="2500" b="1" dirty="0" err="1"/>
              <a:t>качеството</a:t>
            </a:r>
            <a:r>
              <a:rPr lang="ru-RU" sz="2500" b="1" dirty="0"/>
              <a:t> с </a:t>
            </a:r>
            <a:r>
              <a:rPr lang="ru-RU" sz="2500" b="1" dirty="0" err="1"/>
              <a:t>нейната</a:t>
            </a:r>
            <a:r>
              <a:rPr lang="ru-RU" sz="2500" b="1" dirty="0"/>
              <a:t> </a:t>
            </a:r>
            <a:r>
              <a:rPr lang="ru-RU" sz="2500" b="1" dirty="0" err="1"/>
              <a:t>основна</a:t>
            </a:r>
            <a:r>
              <a:rPr lang="ru-RU" sz="2500" b="1" dirty="0"/>
              <a:t> цел е </a:t>
            </a:r>
            <a:r>
              <a:rPr lang="ru-RU" sz="2500" b="1" dirty="0" err="1"/>
              <a:t>формулирана</a:t>
            </a:r>
            <a:r>
              <a:rPr lang="ru-RU" sz="2500" b="1" dirty="0"/>
              <a:t> в чл.1 , а </a:t>
            </a:r>
            <a:r>
              <a:rPr lang="ru-RU" sz="2500" b="1" dirty="0" err="1" smtClean="0"/>
              <a:t>именно</a:t>
            </a:r>
            <a:r>
              <a:rPr lang="ru-RU" sz="1800" dirty="0" err="1" smtClean="0"/>
              <a:t>„Да</a:t>
            </a:r>
            <a:r>
              <a:rPr lang="ru-RU" sz="1800" dirty="0" smtClean="0"/>
              <a:t> </a:t>
            </a:r>
            <a:r>
              <a:rPr lang="ru-RU" sz="1800" dirty="0" err="1"/>
              <a:t>изследва</a:t>
            </a:r>
            <a:r>
              <a:rPr lang="ru-RU" sz="1800" dirty="0"/>
              <a:t> </a:t>
            </a:r>
            <a:r>
              <a:rPr lang="ru-RU" sz="1800" dirty="0" err="1"/>
              <a:t>реалното</a:t>
            </a:r>
            <a:r>
              <a:rPr lang="ru-RU" sz="1800" dirty="0"/>
              <a:t> </a:t>
            </a:r>
            <a:r>
              <a:rPr lang="ru-RU" sz="1800" dirty="0" err="1"/>
              <a:t>изпълнение</a:t>
            </a:r>
            <a:r>
              <a:rPr lang="ru-RU" sz="1800" dirty="0"/>
              <a:t> на </a:t>
            </a:r>
            <a:r>
              <a:rPr lang="ru-RU" sz="1800" dirty="0" err="1"/>
              <a:t>показателите</a:t>
            </a:r>
            <a:r>
              <a:rPr lang="ru-RU" sz="1800" dirty="0"/>
              <a:t> по чл.171</a:t>
            </a:r>
            <a:r>
              <a:rPr lang="ru-RU" sz="1800" dirty="0" smtClean="0"/>
              <a:t>“</a:t>
            </a:r>
          </a:p>
          <a:p>
            <a:endParaRPr lang="ru-RU" sz="1800" dirty="0"/>
          </a:p>
          <a:p>
            <a:r>
              <a:rPr lang="ru-RU" sz="2000" dirty="0" err="1"/>
              <a:t>излиза</a:t>
            </a:r>
            <a:r>
              <a:rPr lang="ru-RU" sz="2000" dirty="0"/>
              <a:t> от </a:t>
            </a:r>
            <a:r>
              <a:rPr lang="ru-RU" sz="2000" dirty="0" err="1"/>
              <a:t>тази</a:t>
            </a:r>
            <a:r>
              <a:rPr lang="ru-RU" sz="2000" dirty="0"/>
              <a:t> си </a:t>
            </a:r>
            <a:r>
              <a:rPr lang="ru-RU" sz="2000" dirty="0" err="1"/>
              <a:t>основна</a:t>
            </a:r>
            <a:r>
              <a:rPr lang="ru-RU" sz="2000" dirty="0"/>
              <a:t> цел, </a:t>
            </a:r>
            <a:r>
              <a:rPr lang="ru-RU" sz="2000" dirty="0" err="1"/>
              <a:t>като</a:t>
            </a:r>
            <a:r>
              <a:rPr lang="ru-RU" sz="2000" dirty="0"/>
              <a:t> </a:t>
            </a:r>
            <a:r>
              <a:rPr lang="ru-RU" sz="2000" dirty="0" err="1"/>
              <a:t>създава</a:t>
            </a:r>
            <a:r>
              <a:rPr lang="ru-RU" sz="2000" dirty="0"/>
              <a:t> нови </a:t>
            </a:r>
            <a:r>
              <a:rPr lang="ru-RU" sz="2000" dirty="0" err="1"/>
              <a:t>форми</a:t>
            </a:r>
            <a:r>
              <a:rPr lang="ru-RU" sz="2000" dirty="0"/>
              <a:t> на </a:t>
            </a:r>
            <a:r>
              <a:rPr lang="ru-RU" sz="2000" dirty="0" err="1"/>
              <a:t>контрол</a:t>
            </a:r>
            <a:r>
              <a:rPr lang="ru-RU" sz="2000" dirty="0"/>
              <a:t> на </a:t>
            </a:r>
            <a:r>
              <a:rPr lang="ru-RU" sz="2000" dirty="0" err="1"/>
              <a:t>качеството</a:t>
            </a:r>
            <a:r>
              <a:rPr lang="ru-RU" sz="2000" dirty="0"/>
              <a:t> и в </a:t>
            </a:r>
            <a:r>
              <a:rPr lang="ru-RU" sz="2000" dirty="0" err="1"/>
              <a:t>значителна</a:t>
            </a:r>
            <a:r>
              <a:rPr lang="ru-RU" sz="2000" dirty="0"/>
              <a:t> степен </a:t>
            </a:r>
            <a:r>
              <a:rPr lang="ru-RU" sz="2000" dirty="0" err="1"/>
              <a:t>затруднява</a:t>
            </a:r>
            <a:r>
              <a:rPr lang="ru-RU" sz="2000" dirty="0"/>
              <a:t> </a:t>
            </a:r>
            <a:r>
              <a:rPr lang="ru-RU" sz="2000" dirty="0" err="1"/>
              <a:t>работата</a:t>
            </a:r>
            <a:r>
              <a:rPr lang="ru-RU" sz="2000" dirty="0"/>
              <a:t> ни, </a:t>
            </a:r>
            <a:r>
              <a:rPr lang="ru-RU" sz="2000" dirty="0" err="1"/>
              <a:t>като</a:t>
            </a:r>
            <a:r>
              <a:rPr lang="ru-RU" sz="2000" dirty="0"/>
              <a:t> води до </a:t>
            </a:r>
            <a:r>
              <a:rPr lang="ru-RU" sz="2000" dirty="0" err="1"/>
              <a:t>практическа</a:t>
            </a:r>
            <a:r>
              <a:rPr lang="ru-RU" sz="2000" dirty="0"/>
              <a:t> </a:t>
            </a:r>
            <a:r>
              <a:rPr lang="ru-RU" sz="2000" dirty="0" err="1"/>
              <a:t>невъзможност</a:t>
            </a:r>
            <a:r>
              <a:rPr lang="ru-RU" sz="2000" dirty="0"/>
              <a:t> за </a:t>
            </a:r>
            <a:r>
              <a:rPr lang="ru-RU" sz="2000" dirty="0" err="1"/>
              <a:t>изпълнението</a:t>
            </a:r>
            <a:r>
              <a:rPr lang="ru-RU" sz="2000" dirty="0"/>
              <a:t> им:</a:t>
            </a:r>
          </a:p>
          <a:p>
            <a:r>
              <a:rPr lang="ru-RU" sz="2000" dirty="0"/>
              <a:t>1. В чл.10 и чл.11 ал.1 „</a:t>
            </a:r>
            <a:r>
              <a:rPr lang="ru-RU" sz="2000" dirty="0" err="1"/>
              <a:t>Въз</a:t>
            </a:r>
            <a:r>
              <a:rPr lang="ru-RU" sz="2000" dirty="0"/>
              <a:t> основа на справка от </a:t>
            </a:r>
            <a:r>
              <a:rPr lang="ru-RU" sz="2000" dirty="0" err="1"/>
              <a:t>базата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 на НЗОК се </a:t>
            </a:r>
            <a:r>
              <a:rPr lang="ru-RU" sz="2000" dirty="0" err="1"/>
              <a:t>определя</a:t>
            </a:r>
            <a:r>
              <a:rPr lang="ru-RU" sz="2000" dirty="0"/>
              <a:t> </a:t>
            </a:r>
            <a:r>
              <a:rPr lang="ru-RU" sz="2000" dirty="0" err="1"/>
              <a:t>броя</a:t>
            </a:r>
            <a:r>
              <a:rPr lang="ru-RU" sz="2000" dirty="0"/>
              <a:t> на </a:t>
            </a:r>
            <a:r>
              <a:rPr lang="ru-RU" sz="2000" dirty="0" err="1"/>
              <a:t>пациентите</a:t>
            </a:r>
            <a:r>
              <a:rPr lang="ru-RU" sz="2000" dirty="0"/>
              <a:t> </a:t>
            </a:r>
            <a:r>
              <a:rPr lang="ru-RU" sz="2000" dirty="0" err="1"/>
              <a:t>със</a:t>
            </a:r>
            <a:r>
              <a:rPr lang="ru-RU" sz="2000" dirty="0"/>
              <a:t> ЗД, ССЗ </a:t>
            </a:r>
            <a:r>
              <a:rPr lang="ru-RU" sz="2000" dirty="0" err="1"/>
              <a:t>подлежащи</a:t>
            </a:r>
            <a:r>
              <a:rPr lang="ru-RU" sz="2000" dirty="0"/>
              <a:t> на диспансеризация“</a:t>
            </a:r>
          </a:p>
          <a:p>
            <a:r>
              <a:rPr lang="ru-RU" sz="2000" dirty="0" err="1"/>
              <a:t>Обсъждане</a:t>
            </a:r>
            <a:r>
              <a:rPr lang="ru-RU" sz="2000" dirty="0"/>
              <a:t>: </a:t>
            </a:r>
            <a:r>
              <a:rPr lang="ru-RU" sz="2000" dirty="0" err="1"/>
              <a:t>Включването</a:t>
            </a:r>
            <a:r>
              <a:rPr lang="ru-RU" sz="2000" dirty="0"/>
              <a:t> на пациент за </a:t>
            </a:r>
            <a:r>
              <a:rPr lang="ru-RU" sz="2000" dirty="0" err="1"/>
              <a:t>диспансерно</a:t>
            </a:r>
            <a:r>
              <a:rPr lang="ru-RU" sz="2000" dirty="0"/>
              <a:t> наблюдение при ОПЛ </a:t>
            </a:r>
            <a:r>
              <a:rPr lang="ru-RU" sz="2000" dirty="0" err="1"/>
              <a:t>съгласно</a:t>
            </a:r>
            <a:r>
              <a:rPr lang="ru-RU" sz="2000" dirty="0"/>
              <a:t> нар.8 е само </a:t>
            </a:r>
            <a:r>
              <a:rPr lang="ru-RU" sz="2000" dirty="0" err="1"/>
              <a:t>доброволно</a:t>
            </a:r>
            <a:r>
              <a:rPr lang="ru-RU" sz="2000" dirty="0"/>
              <a:t>, а не </a:t>
            </a:r>
            <a:r>
              <a:rPr lang="ru-RU" sz="2000" dirty="0" err="1"/>
              <a:t>задължително</a:t>
            </a:r>
            <a:r>
              <a:rPr lang="ru-RU" sz="2000" dirty="0"/>
              <a:t>. </a:t>
            </a:r>
            <a:r>
              <a:rPr lang="ru-RU" sz="2000" dirty="0" err="1"/>
              <a:t>Съществуването</a:t>
            </a:r>
            <a:r>
              <a:rPr lang="ru-RU" sz="2000" dirty="0"/>
              <a:t> в </a:t>
            </a:r>
            <a:r>
              <a:rPr lang="ru-RU" sz="2000" dirty="0" err="1"/>
              <a:t>базата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 на НЗОК на МКБ код с </a:t>
            </a:r>
            <a:r>
              <a:rPr lang="ru-RU" sz="2000" dirty="0" err="1"/>
              <a:t>подлежащи</a:t>
            </a:r>
            <a:r>
              <a:rPr lang="ru-RU" sz="2000" dirty="0"/>
              <a:t> на диспансеризации </a:t>
            </a:r>
            <a:r>
              <a:rPr lang="ru-RU" sz="2000" dirty="0" err="1"/>
              <a:t>диагнози</a:t>
            </a:r>
            <a:r>
              <a:rPr lang="ru-RU" sz="2000" dirty="0"/>
              <a:t> от </a:t>
            </a:r>
            <a:r>
              <a:rPr lang="ru-RU" sz="2000" dirty="0" err="1"/>
              <a:t>рубриките</a:t>
            </a:r>
            <a:r>
              <a:rPr lang="ru-RU" sz="2000" dirty="0"/>
              <a:t> Е11, </a:t>
            </a:r>
            <a:r>
              <a:rPr lang="ru-RU" sz="2000" dirty="0" err="1"/>
              <a:t>I.хх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да е </a:t>
            </a:r>
            <a:r>
              <a:rPr lang="ru-RU" sz="2000" dirty="0" err="1"/>
              <a:t>свързано</a:t>
            </a:r>
            <a:r>
              <a:rPr lang="ru-RU" sz="2000" dirty="0"/>
              <a:t> </a:t>
            </a:r>
            <a:r>
              <a:rPr lang="ru-RU" sz="2000" dirty="0" err="1"/>
              <a:t>със</a:t>
            </a:r>
            <a:r>
              <a:rPr lang="ru-RU" sz="2000" dirty="0"/>
              <a:t> </a:t>
            </a:r>
            <a:r>
              <a:rPr lang="ru-RU" sz="2000" dirty="0" err="1"/>
              <a:t>задължително</a:t>
            </a:r>
            <a:r>
              <a:rPr lang="ru-RU" sz="2000" dirty="0"/>
              <a:t> </a:t>
            </a:r>
            <a:r>
              <a:rPr lang="ru-RU" sz="2000" dirty="0" err="1"/>
              <a:t>включване</a:t>
            </a:r>
            <a:r>
              <a:rPr lang="ru-RU" sz="2000" dirty="0"/>
              <a:t> в </a:t>
            </a:r>
            <a:r>
              <a:rPr lang="ru-RU" sz="2000" dirty="0" err="1"/>
              <a:t>диспансерен</a:t>
            </a:r>
            <a:r>
              <a:rPr lang="ru-RU" sz="2000" dirty="0"/>
              <a:t> отчет и </a:t>
            </a:r>
            <a:r>
              <a:rPr lang="ru-RU" sz="2000" dirty="0" err="1"/>
              <a:t>обвързване</a:t>
            </a:r>
            <a:r>
              <a:rPr lang="ru-RU" sz="2000" dirty="0"/>
              <a:t> с критерии за качество.</a:t>
            </a:r>
          </a:p>
          <a:p>
            <a:r>
              <a:rPr lang="ru-RU" sz="2000" b="1" dirty="0" err="1"/>
              <a:t>Предлагаме</a:t>
            </a:r>
            <a:r>
              <a:rPr lang="ru-RU" sz="2000" b="1" dirty="0"/>
              <a:t>: текста да </a:t>
            </a:r>
            <a:r>
              <a:rPr lang="ru-RU" sz="2000" b="1" dirty="0" err="1"/>
              <a:t>бъде</a:t>
            </a:r>
            <a:r>
              <a:rPr lang="ru-RU" sz="2000" b="1" dirty="0"/>
              <a:t> </a:t>
            </a:r>
            <a:r>
              <a:rPr lang="ru-RU" sz="2000" b="1" dirty="0" err="1"/>
              <a:t>променен</a:t>
            </a:r>
            <a:r>
              <a:rPr lang="ru-RU" sz="2000" b="1" dirty="0"/>
              <a:t> </a:t>
            </a:r>
            <a:r>
              <a:rPr lang="ru-RU" sz="2000" b="1" dirty="0" err="1"/>
              <a:t>така</a:t>
            </a:r>
            <a:r>
              <a:rPr lang="ru-RU" sz="2000" dirty="0"/>
              <a:t>: „</a:t>
            </a:r>
            <a:r>
              <a:rPr lang="ru-RU" sz="2000" dirty="0" err="1"/>
              <a:t>Въз</a:t>
            </a:r>
            <a:r>
              <a:rPr lang="ru-RU" sz="2000" dirty="0"/>
              <a:t> основа на справка от </a:t>
            </a:r>
            <a:r>
              <a:rPr lang="ru-RU" sz="2000" dirty="0" err="1"/>
              <a:t>базата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 на НЗОК за </a:t>
            </a:r>
            <a:r>
              <a:rPr lang="ru-RU" sz="2000" dirty="0" err="1"/>
              <a:t>актуалната</a:t>
            </a:r>
            <a:r>
              <a:rPr lang="ru-RU" sz="2000" dirty="0"/>
              <a:t> </a:t>
            </a:r>
            <a:r>
              <a:rPr lang="ru-RU" sz="2000" dirty="0" err="1"/>
              <a:t>диспансерна</a:t>
            </a:r>
            <a:r>
              <a:rPr lang="ru-RU" sz="2000" dirty="0"/>
              <a:t> листа на ЛЗ за ПИМП за </a:t>
            </a:r>
            <a:r>
              <a:rPr lang="ru-RU" sz="2000" dirty="0" err="1"/>
              <a:t>пациентите</a:t>
            </a:r>
            <a:r>
              <a:rPr lang="ru-RU" sz="2000" dirty="0"/>
              <a:t> </a:t>
            </a:r>
            <a:r>
              <a:rPr lang="ru-RU" sz="2000" dirty="0" err="1"/>
              <a:t>със</a:t>
            </a:r>
            <a:r>
              <a:rPr lang="ru-RU" sz="2000" dirty="0"/>
              <a:t> ЗД / ССЗ.“</a:t>
            </a:r>
          </a:p>
          <a:p>
            <a:r>
              <a:rPr lang="ru-RU" sz="2000" dirty="0"/>
              <a:t>2. „При </a:t>
            </a:r>
            <a:r>
              <a:rPr lang="ru-RU" sz="2000" dirty="0" err="1"/>
              <a:t>неясни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 се </a:t>
            </a:r>
            <a:r>
              <a:rPr lang="ru-RU" sz="2000" dirty="0" err="1"/>
              <a:t>извършва</a:t>
            </a:r>
            <a:r>
              <a:rPr lang="ru-RU" sz="2000" dirty="0"/>
              <a:t> </a:t>
            </a:r>
            <a:r>
              <a:rPr lang="ru-RU" sz="2000" dirty="0" err="1"/>
              <a:t>контрол</a:t>
            </a:r>
            <a:r>
              <a:rPr lang="ru-RU" sz="2000" dirty="0"/>
              <a:t> на </a:t>
            </a:r>
            <a:r>
              <a:rPr lang="ru-RU" sz="2000" dirty="0" err="1"/>
              <a:t>място</a:t>
            </a:r>
            <a:r>
              <a:rPr lang="ru-RU" sz="2000" dirty="0"/>
              <a:t> в ЛЗ за ПИМП“ и „при </a:t>
            </a:r>
            <a:r>
              <a:rPr lang="ru-RU" sz="2000" dirty="0" err="1"/>
              <a:t>необходимост</a:t>
            </a:r>
            <a:r>
              <a:rPr lang="ru-RU" sz="2000" dirty="0"/>
              <a:t> се </a:t>
            </a:r>
            <a:r>
              <a:rPr lang="ru-RU" sz="2000" dirty="0" err="1"/>
              <a:t>извършва</a:t>
            </a:r>
            <a:r>
              <a:rPr lang="ru-RU" sz="2000" dirty="0"/>
              <a:t> </a:t>
            </a:r>
            <a:r>
              <a:rPr lang="ru-RU" sz="2000" dirty="0" err="1"/>
              <a:t>контрол</a:t>
            </a:r>
            <a:r>
              <a:rPr lang="ru-RU" sz="2000" dirty="0"/>
              <a:t> в ЛЗ за ПИМП“.</a:t>
            </a:r>
          </a:p>
          <a:p>
            <a:r>
              <a:rPr lang="ru-RU" sz="2000" dirty="0" err="1"/>
              <a:t>Горепосочените</a:t>
            </a:r>
            <a:r>
              <a:rPr lang="ru-RU" sz="2000" dirty="0"/>
              <a:t> </a:t>
            </a:r>
            <a:r>
              <a:rPr lang="ru-RU" sz="2000" dirty="0" err="1"/>
              <a:t>текстове</a:t>
            </a:r>
            <a:r>
              <a:rPr lang="ru-RU" sz="2000" dirty="0"/>
              <a:t> </a:t>
            </a:r>
            <a:r>
              <a:rPr lang="ru-RU" sz="2000" dirty="0" err="1"/>
              <a:t>фигурират</a:t>
            </a:r>
            <a:r>
              <a:rPr lang="ru-RU" sz="2000" dirty="0"/>
              <a:t> в </a:t>
            </a:r>
            <a:r>
              <a:rPr lang="ru-RU" sz="2000" dirty="0" err="1"/>
              <a:t>няколко</a:t>
            </a:r>
            <a:r>
              <a:rPr lang="ru-RU" sz="2000" dirty="0"/>
              <a:t> </a:t>
            </a:r>
            <a:r>
              <a:rPr lang="ru-RU" sz="2000" dirty="0" err="1"/>
              <a:t>членове</a:t>
            </a:r>
            <a:r>
              <a:rPr lang="ru-RU" sz="2000" dirty="0"/>
              <a:t> от </a:t>
            </a:r>
            <a:r>
              <a:rPr lang="ru-RU" sz="2000" dirty="0" err="1"/>
              <a:t>Методиката</a:t>
            </a:r>
            <a:r>
              <a:rPr lang="ru-RU" sz="2000" dirty="0"/>
              <a:t> (чл.5,6,7,10,)</a:t>
            </a:r>
          </a:p>
          <a:p>
            <a:r>
              <a:rPr lang="ru-RU" sz="2000" dirty="0" err="1"/>
              <a:t>Обсъждане</a:t>
            </a:r>
            <a:r>
              <a:rPr lang="ru-RU" sz="2000" dirty="0"/>
              <a:t>: Подобна нова форма на </a:t>
            </a:r>
            <a:r>
              <a:rPr lang="ru-RU" sz="2000" dirty="0" err="1"/>
              <a:t>контрол</a:t>
            </a:r>
            <a:r>
              <a:rPr lang="ru-RU" sz="2000" dirty="0"/>
              <a:t> в </a:t>
            </a:r>
            <a:r>
              <a:rPr lang="ru-RU" sz="2000" dirty="0" err="1"/>
              <a:t>работно</a:t>
            </a:r>
            <a:r>
              <a:rPr lang="ru-RU" sz="2000" dirty="0"/>
              <a:t> ни амбулаторно </a:t>
            </a:r>
            <a:r>
              <a:rPr lang="ru-RU" sz="2000" dirty="0" err="1"/>
              <a:t>време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затрудни </a:t>
            </a:r>
            <a:r>
              <a:rPr lang="ru-RU" sz="2000" dirty="0" err="1"/>
              <a:t>значително</a:t>
            </a:r>
            <a:r>
              <a:rPr lang="ru-RU" sz="2000" dirty="0"/>
              <a:t> </a:t>
            </a:r>
            <a:r>
              <a:rPr lang="ru-RU" sz="2000" dirty="0" err="1"/>
              <a:t>дейността</a:t>
            </a:r>
            <a:r>
              <a:rPr lang="ru-RU" sz="2000" dirty="0"/>
              <a:t> ни.</a:t>
            </a:r>
          </a:p>
          <a:p>
            <a:r>
              <a:rPr lang="ru-RU" sz="2000" dirty="0" err="1"/>
              <a:t>Предлагаме</a:t>
            </a:r>
            <a:r>
              <a:rPr lang="ru-RU" sz="2000" dirty="0"/>
              <a:t> текста да </a:t>
            </a:r>
            <a:r>
              <a:rPr lang="ru-RU" sz="2000" dirty="0" err="1"/>
              <a:t>бъде</a:t>
            </a:r>
            <a:r>
              <a:rPr lang="ru-RU" sz="2000" dirty="0"/>
              <a:t> заменен с:</a:t>
            </a:r>
          </a:p>
          <a:p>
            <a:r>
              <a:rPr lang="ru-RU" sz="2000" dirty="0"/>
              <a:t>„При </a:t>
            </a:r>
            <a:r>
              <a:rPr lang="ru-RU" sz="2000" dirty="0" err="1"/>
              <a:t>неясни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 </a:t>
            </a:r>
            <a:r>
              <a:rPr lang="ru-RU" sz="2000" dirty="0" err="1"/>
              <a:t>могат</a:t>
            </a:r>
            <a:r>
              <a:rPr lang="ru-RU" sz="2000" dirty="0"/>
              <a:t> да се </a:t>
            </a:r>
            <a:r>
              <a:rPr lang="ru-RU" sz="2000" dirty="0" err="1"/>
              <a:t>изискат</a:t>
            </a:r>
            <a:r>
              <a:rPr lang="ru-RU" sz="2000" dirty="0"/>
              <a:t> от ЛЗ за ПИМП </a:t>
            </a:r>
            <a:r>
              <a:rPr lang="ru-RU" sz="2000" dirty="0" err="1"/>
              <a:t>липсващите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“.</a:t>
            </a:r>
          </a:p>
          <a:p>
            <a:r>
              <a:rPr lang="ru-RU" sz="2000" dirty="0"/>
              <a:t>3. Чл.10 .5.2 „% на </a:t>
            </a:r>
            <a:r>
              <a:rPr lang="ru-RU" sz="2000" dirty="0" err="1"/>
              <a:t>изследванията</a:t>
            </a:r>
            <a:r>
              <a:rPr lang="ru-RU" sz="2000" dirty="0"/>
              <a:t> за </a:t>
            </a:r>
            <a:r>
              <a:rPr lang="ru-RU" sz="2000" dirty="0" err="1"/>
              <a:t>които</a:t>
            </a:r>
            <a:r>
              <a:rPr lang="ru-RU" sz="2000" dirty="0"/>
              <a:t> в </a:t>
            </a:r>
            <a:r>
              <a:rPr lang="ru-RU" sz="2000" dirty="0" err="1"/>
              <a:t>първичната</a:t>
            </a:r>
            <a:r>
              <a:rPr lang="ru-RU" sz="2000" dirty="0"/>
              <a:t> </a:t>
            </a:r>
            <a:r>
              <a:rPr lang="ru-RU" sz="2000" dirty="0" err="1"/>
              <a:t>медицинска</a:t>
            </a:r>
            <a:r>
              <a:rPr lang="ru-RU" sz="2000" dirty="0"/>
              <a:t> документация </a:t>
            </a:r>
            <a:r>
              <a:rPr lang="ru-RU" sz="2000" dirty="0" err="1"/>
              <a:t>има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 за </a:t>
            </a:r>
            <a:r>
              <a:rPr lang="ru-RU" sz="2000" dirty="0" err="1"/>
              <a:t>резултати</a:t>
            </a:r>
            <a:r>
              <a:rPr lang="ru-RU" sz="2000" dirty="0"/>
              <a:t> от </a:t>
            </a:r>
            <a:r>
              <a:rPr lang="ru-RU" sz="2000" dirty="0" err="1"/>
              <a:t>лабораторни</a:t>
            </a:r>
            <a:r>
              <a:rPr lang="ru-RU" sz="2000" dirty="0"/>
              <a:t> </a:t>
            </a:r>
            <a:r>
              <a:rPr lang="ru-RU" sz="2000" dirty="0" err="1"/>
              <a:t>изследвания</a:t>
            </a:r>
            <a:r>
              <a:rPr lang="ru-RU" sz="2000" dirty="0"/>
              <a:t>.“</a:t>
            </a:r>
          </a:p>
          <a:p>
            <a:r>
              <a:rPr lang="ru-RU" sz="2000" dirty="0" err="1"/>
              <a:t>Обсъждане</a:t>
            </a:r>
            <a:r>
              <a:rPr lang="ru-RU" sz="2000" dirty="0"/>
              <a:t>: </a:t>
            </a:r>
            <a:r>
              <a:rPr lang="ru-RU" sz="2000" dirty="0" err="1"/>
              <a:t>Данните</a:t>
            </a:r>
            <a:r>
              <a:rPr lang="ru-RU" sz="2000" dirty="0"/>
              <a:t> от </a:t>
            </a:r>
            <a:r>
              <a:rPr lang="ru-RU" sz="2000" dirty="0" err="1"/>
              <a:t>лабораторните</a:t>
            </a:r>
            <a:r>
              <a:rPr lang="ru-RU" sz="2000" dirty="0"/>
              <a:t> </a:t>
            </a:r>
            <a:r>
              <a:rPr lang="ru-RU" sz="2000" dirty="0" err="1"/>
              <a:t>изследвания</a:t>
            </a:r>
            <a:r>
              <a:rPr lang="ru-RU" sz="2000" dirty="0"/>
              <a:t> в </a:t>
            </a:r>
            <a:r>
              <a:rPr lang="ru-RU" sz="2000" dirty="0" err="1"/>
              <a:t>първичната</a:t>
            </a:r>
            <a:r>
              <a:rPr lang="ru-RU" sz="2000" dirty="0"/>
              <a:t> документация </a:t>
            </a:r>
            <a:r>
              <a:rPr lang="ru-RU" sz="2000" dirty="0" err="1"/>
              <a:t>могат</a:t>
            </a:r>
            <a:r>
              <a:rPr lang="ru-RU" sz="2000" dirty="0"/>
              <a:t> да </a:t>
            </a:r>
            <a:r>
              <a:rPr lang="ru-RU" sz="2000" dirty="0" err="1"/>
              <a:t>бъдат</a:t>
            </a:r>
            <a:r>
              <a:rPr lang="ru-RU" sz="2000" dirty="0"/>
              <a:t> </a:t>
            </a:r>
            <a:r>
              <a:rPr lang="ru-RU" sz="2000" dirty="0" err="1"/>
              <a:t>установени</a:t>
            </a:r>
            <a:r>
              <a:rPr lang="ru-RU" sz="2000" dirty="0"/>
              <a:t> само при проверка на </a:t>
            </a:r>
            <a:r>
              <a:rPr lang="ru-RU" sz="2000" dirty="0" err="1"/>
              <a:t>място</a:t>
            </a:r>
            <a:r>
              <a:rPr lang="ru-RU" sz="2000" dirty="0"/>
              <a:t> в ЛЗ за ПИМП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b="1" dirty="0" err="1"/>
              <a:t>Предлагаме</a:t>
            </a:r>
            <a:r>
              <a:rPr lang="ru-RU" sz="2000" b="1" dirty="0"/>
              <a:t>: Текста до </a:t>
            </a:r>
            <a:r>
              <a:rPr lang="ru-RU" sz="2000" b="1" dirty="0" err="1"/>
              <a:t>бъде</a:t>
            </a:r>
            <a:r>
              <a:rPr lang="ru-RU" sz="2000" b="1" dirty="0"/>
              <a:t> </a:t>
            </a:r>
            <a:r>
              <a:rPr lang="ru-RU" sz="2000" b="1" dirty="0" err="1"/>
              <a:t>променен</a:t>
            </a:r>
            <a:r>
              <a:rPr lang="ru-RU" sz="2000" b="1" dirty="0"/>
              <a:t> </a:t>
            </a:r>
            <a:r>
              <a:rPr lang="ru-RU" sz="2000" dirty="0"/>
              <a:t>: „% на </a:t>
            </a:r>
            <a:r>
              <a:rPr lang="ru-RU" sz="2000" dirty="0" err="1"/>
              <a:t>изследванията</a:t>
            </a:r>
            <a:r>
              <a:rPr lang="ru-RU" sz="2000" dirty="0"/>
              <a:t> за </a:t>
            </a:r>
            <a:r>
              <a:rPr lang="ru-RU" sz="2000" dirty="0" err="1"/>
              <a:t>които</a:t>
            </a:r>
            <a:r>
              <a:rPr lang="ru-RU" sz="2000" dirty="0"/>
              <a:t> в </a:t>
            </a:r>
            <a:r>
              <a:rPr lang="ru-RU" sz="2000" dirty="0" err="1"/>
              <a:t>отчетената</a:t>
            </a:r>
            <a:r>
              <a:rPr lang="ru-RU" sz="2000" dirty="0"/>
              <a:t> </a:t>
            </a:r>
            <a:r>
              <a:rPr lang="ru-RU" sz="2000" dirty="0" err="1"/>
              <a:t>първичната</a:t>
            </a:r>
            <a:r>
              <a:rPr lang="ru-RU" sz="2000" dirty="0"/>
              <a:t> </a:t>
            </a:r>
            <a:r>
              <a:rPr lang="ru-RU" sz="2000" dirty="0" err="1"/>
              <a:t>медицинска</a:t>
            </a:r>
            <a:r>
              <a:rPr lang="ru-RU" sz="2000" dirty="0"/>
              <a:t> документация </a:t>
            </a:r>
            <a:r>
              <a:rPr lang="ru-RU" sz="2000" dirty="0" err="1"/>
              <a:t>има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 за </a:t>
            </a:r>
            <a:r>
              <a:rPr lang="ru-RU" sz="2000" dirty="0" err="1"/>
              <a:t>резултати</a:t>
            </a:r>
            <a:r>
              <a:rPr lang="ru-RU" sz="2000" dirty="0"/>
              <a:t> от </a:t>
            </a:r>
            <a:r>
              <a:rPr lang="ru-RU" sz="2000" dirty="0" err="1"/>
              <a:t>лабораторни</a:t>
            </a:r>
            <a:r>
              <a:rPr lang="ru-RU" sz="2000" dirty="0"/>
              <a:t> </a:t>
            </a:r>
            <a:r>
              <a:rPr lang="ru-RU" sz="2000" dirty="0" err="1"/>
              <a:t>изследвания</a:t>
            </a:r>
            <a:r>
              <a:rPr lang="ru-RU" sz="2000" dirty="0"/>
              <a:t>.“ При наличие на </a:t>
            </a:r>
            <a:r>
              <a:rPr lang="ru-RU" sz="2000" dirty="0" err="1"/>
              <a:t>техническа</a:t>
            </a:r>
            <a:r>
              <a:rPr lang="ru-RU" sz="2000" dirty="0"/>
              <a:t> </a:t>
            </a:r>
            <a:r>
              <a:rPr lang="ru-RU" sz="2000" dirty="0" err="1"/>
              <a:t>възможност</a:t>
            </a:r>
            <a:r>
              <a:rPr lang="ru-RU" sz="2000" dirty="0"/>
              <a:t> </a:t>
            </a:r>
            <a:r>
              <a:rPr lang="ru-RU" sz="2000" dirty="0" err="1"/>
              <a:t>оценката</a:t>
            </a:r>
            <a:r>
              <a:rPr lang="ru-RU" sz="2000" dirty="0"/>
              <a:t> да се </a:t>
            </a:r>
            <a:r>
              <a:rPr lang="ru-RU" sz="2000" dirty="0" err="1"/>
              <a:t>извършва</a:t>
            </a:r>
            <a:r>
              <a:rPr lang="ru-RU" sz="2000" dirty="0"/>
              <a:t> </a:t>
            </a:r>
            <a:r>
              <a:rPr lang="ru-RU" sz="2000" dirty="0" err="1"/>
              <a:t>въз</a:t>
            </a:r>
            <a:r>
              <a:rPr lang="ru-RU" sz="2000" dirty="0"/>
              <a:t> основа и на </a:t>
            </a:r>
            <a:r>
              <a:rPr lang="ru-RU" sz="2000" dirty="0" err="1"/>
              <a:t>отчетени</a:t>
            </a:r>
            <a:r>
              <a:rPr lang="ru-RU" sz="2000" dirty="0"/>
              <a:t> </a:t>
            </a:r>
            <a:r>
              <a:rPr lang="ru-RU" sz="2000" dirty="0" err="1"/>
              <a:t>данни</a:t>
            </a:r>
            <a:r>
              <a:rPr lang="ru-RU" sz="2000" dirty="0"/>
              <a:t> от ЛЗ за БМП и </a:t>
            </a:r>
            <a:r>
              <a:rPr lang="ru-RU" sz="2000" dirty="0" err="1"/>
              <a:t>лабораториите</a:t>
            </a:r>
            <a:r>
              <a:rPr lang="ru-RU" sz="2000" dirty="0"/>
              <a:t>.</a:t>
            </a:r>
          </a:p>
          <a:p>
            <a:r>
              <a:rPr lang="ru-RU" sz="2000" dirty="0"/>
              <a:t>4. Чл.10. 8.3 и чл.11.5.3 „ Процент от </a:t>
            </a:r>
            <a:r>
              <a:rPr lang="ru-RU" sz="2000" dirty="0" err="1"/>
              <a:t>пациентите</a:t>
            </a:r>
            <a:r>
              <a:rPr lang="ru-RU" sz="2000" dirty="0"/>
              <a:t>, </a:t>
            </a:r>
            <a:r>
              <a:rPr lang="ru-RU" sz="2000" dirty="0" err="1"/>
              <a:t>отговарящи</a:t>
            </a:r>
            <a:r>
              <a:rPr lang="ru-RU" sz="2000" dirty="0"/>
              <a:t> на </a:t>
            </a:r>
            <a:r>
              <a:rPr lang="ru-RU" sz="2000" dirty="0" err="1"/>
              <a:t>критериите</a:t>
            </a:r>
            <a:r>
              <a:rPr lang="ru-RU" sz="2000" dirty="0"/>
              <a:t> в т.2, при </a:t>
            </a:r>
            <a:r>
              <a:rPr lang="ru-RU" sz="2000" dirty="0" err="1"/>
              <a:t>които</a:t>
            </a:r>
            <a:r>
              <a:rPr lang="ru-RU" sz="2000" dirty="0"/>
              <a:t> е назначен </a:t>
            </a:r>
            <a:r>
              <a:rPr lang="ru-RU" sz="2000" dirty="0" err="1"/>
              <a:t>поне</a:t>
            </a:r>
            <a:r>
              <a:rPr lang="ru-RU" sz="2000" dirty="0"/>
              <a:t> един </a:t>
            </a:r>
            <a:r>
              <a:rPr lang="ru-RU" sz="2000" dirty="0" err="1"/>
              <a:t>контролен</a:t>
            </a:r>
            <a:r>
              <a:rPr lang="ru-RU" sz="2000" dirty="0"/>
              <a:t> </a:t>
            </a:r>
            <a:r>
              <a:rPr lang="ru-RU" sz="2000" dirty="0" err="1"/>
              <a:t>преглед</a:t>
            </a:r>
            <a:r>
              <a:rPr lang="ru-RU" sz="2000" dirty="0"/>
              <a:t> с </a:t>
            </a:r>
            <a:r>
              <a:rPr lang="ru-RU" sz="2000" dirty="0" err="1"/>
              <a:t>измерване</a:t>
            </a:r>
            <a:r>
              <a:rPr lang="ru-RU" sz="2000" dirty="0"/>
              <a:t> на АН в </a:t>
            </a:r>
            <a:r>
              <a:rPr lang="ru-RU" sz="2000" dirty="0" err="1"/>
              <a:t>следващите</a:t>
            </a:r>
            <a:r>
              <a:rPr lang="ru-RU" sz="2000" dirty="0"/>
              <a:t> 50 дни“ и в чл.10.9. 3 и чл.11.7.3 „Назначено </a:t>
            </a:r>
            <a:r>
              <a:rPr lang="ru-RU" sz="2000" dirty="0" err="1"/>
              <a:t>контролно</a:t>
            </a:r>
            <a:r>
              <a:rPr lang="ru-RU" sz="2000" dirty="0"/>
              <a:t> </a:t>
            </a:r>
            <a:r>
              <a:rPr lang="ru-RU" sz="2000" dirty="0" err="1"/>
              <a:t>изследване</a:t>
            </a:r>
            <a:r>
              <a:rPr lang="ru-RU" sz="2000" dirty="0"/>
              <a:t> на LDL-</a:t>
            </a:r>
            <a:r>
              <a:rPr lang="ru-RU" sz="2000" dirty="0" err="1"/>
              <a:t>холестерола</a:t>
            </a:r>
            <a:r>
              <a:rPr lang="ru-RU" sz="2000" dirty="0"/>
              <a:t> в период не по </a:t>
            </a:r>
            <a:r>
              <a:rPr lang="ru-RU" sz="2000" dirty="0" err="1"/>
              <a:t>малък</a:t>
            </a:r>
            <a:r>
              <a:rPr lang="ru-RU" sz="2000" dirty="0"/>
              <a:t> от 1 </a:t>
            </a:r>
            <a:r>
              <a:rPr lang="ru-RU" sz="2000" dirty="0" err="1"/>
              <a:t>месец</a:t>
            </a:r>
            <a:r>
              <a:rPr lang="ru-RU" sz="2000" dirty="0"/>
              <a:t> след </a:t>
            </a:r>
            <a:r>
              <a:rPr lang="ru-RU" sz="2000" dirty="0" err="1"/>
              <a:t>установяване</a:t>
            </a:r>
            <a:r>
              <a:rPr lang="ru-RU" sz="2000" dirty="0"/>
              <a:t> на </a:t>
            </a:r>
            <a:r>
              <a:rPr lang="ru-RU" sz="2000" dirty="0" err="1"/>
              <a:t>повишени</a:t>
            </a:r>
            <a:r>
              <a:rPr lang="ru-RU" sz="2000" dirty="0"/>
              <a:t> </a:t>
            </a:r>
            <a:r>
              <a:rPr lang="ru-RU" sz="2000" dirty="0" err="1"/>
              <a:t>стойности</a:t>
            </a:r>
            <a:r>
              <a:rPr lang="ru-RU" sz="2000" dirty="0"/>
              <a:t> на LDL-</a:t>
            </a:r>
            <a:r>
              <a:rPr lang="ru-RU" sz="2000" dirty="0" err="1"/>
              <a:t>холестерола</a:t>
            </a:r>
            <a:r>
              <a:rPr lang="ru-RU" sz="2000" dirty="0"/>
              <a:t>.“</a:t>
            </a:r>
          </a:p>
          <a:p>
            <a:r>
              <a:rPr lang="ru-RU" sz="2000" dirty="0" err="1"/>
              <a:t>Обсъждане</a:t>
            </a:r>
            <a:r>
              <a:rPr lang="ru-RU" sz="2000" dirty="0"/>
              <a:t>: </a:t>
            </a:r>
            <a:r>
              <a:rPr lang="ru-RU" sz="2000" dirty="0" err="1"/>
              <a:t>Въвеждат</a:t>
            </a:r>
            <a:r>
              <a:rPr lang="ru-RU" sz="2000" dirty="0"/>
              <a:t> се нови критерии за качество с неясна </a:t>
            </a:r>
            <a:r>
              <a:rPr lang="ru-RU" sz="2000" dirty="0" err="1"/>
              <a:t>обосновка</a:t>
            </a:r>
            <a:r>
              <a:rPr lang="ru-RU" sz="2000" dirty="0"/>
              <a:t> и </a:t>
            </a:r>
            <a:r>
              <a:rPr lang="ru-RU" sz="2000" dirty="0" err="1"/>
              <a:t>неосигурен</a:t>
            </a:r>
            <a:r>
              <a:rPr lang="ru-RU" sz="2000" dirty="0"/>
              <a:t> финансов ресурс</a:t>
            </a:r>
          </a:p>
          <a:p>
            <a:r>
              <a:rPr lang="ru-RU" sz="2000" b="1" dirty="0" err="1"/>
              <a:t>Предлагаме</a:t>
            </a:r>
            <a:r>
              <a:rPr lang="ru-RU" sz="2000" b="1" dirty="0"/>
              <a:t>: текста на чл.10.8.3 </a:t>
            </a:r>
            <a:r>
              <a:rPr lang="ru-RU" sz="2000" dirty="0"/>
              <a:t>/ чл.11.5.3 да </a:t>
            </a:r>
            <a:r>
              <a:rPr lang="ru-RU" sz="2000" dirty="0" err="1"/>
              <a:t>отпадне</a:t>
            </a:r>
            <a:r>
              <a:rPr lang="ru-RU" sz="2000" dirty="0"/>
              <a:t> или да </a:t>
            </a:r>
            <a:r>
              <a:rPr lang="ru-RU" sz="2000" dirty="0" err="1"/>
              <a:t>бъде</a:t>
            </a:r>
            <a:r>
              <a:rPr lang="ru-RU" sz="2000" dirty="0"/>
              <a:t> включен </a:t>
            </a:r>
            <a:r>
              <a:rPr lang="ru-RU" sz="2000" dirty="0" err="1"/>
              <a:t>към</a:t>
            </a:r>
            <a:r>
              <a:rPr lang="ru-RU" sz="2000" dirty="0"/>
              <a:t> чл.10.8.2/чл.11.5.2 </a:t>
            </a:r>
            <a:r>
              <a:rPr lang="ru-RU" sz="2000" dirty="0" err="1"/>
              <a:t>като</a:t>
            </a:r>
            <a:r>
              <a:rPr lang="ru-RU" sz="2000" dirty="0"/>
              <a:t> </a:t>
            </a:r>
            <a:r>
              <a:rPr lang="ru-RU" sz="2000" dirty="0" err="1"/>
              <a:t>мярка</a:t>
            </a:r>
            <a:r>
              <a:rPr lang="ru-RU" sz="2000" dirty="0"/>
              <a:t> за компенсация на АН с текст:</a:t>
            </a:r>
          </a:p>
          <a:p>
            <a:r>
              <a:rPr lang="ru-RU" sz="2000" dirty="0"/>
              <a:t>„ Дадена </a:t>
            </a:r>
            <a:r>
              <a:rPr lang="ru-RU" sz="2000" dirty="0" err="1"/>
              <a:t>препоръка</a:t>
            </a:r>
            <a:r>
              <a:rPr lang="ru-RU" sz="2000" dirty="0"/>
              <a:t> за ново посещение в </a:t>
            </a:r>
            <a:r>
              <a:rPr lang="ru-RU" sz="2000" dirty="0" err="1"/>
              <a:t>амбулаторията</a:t>
            </a:r>
            <a:r>
              <a:rPr lang="ru-RU" sz="2000" dirty="0"/>
              <a:t> за </a:t>
            </a:r>
            <a:r>
              <a:rPr lang="ru-RU" sz="2000" dirty="0" err="1"/>
              <a:t>контрол</a:t>
            </a:r>
            <a:r>
              <a:rPr lang="ru-RU" sz="2000" dirty="0"/>
              <a:t> на АН“</a:t>
            </a:r>
          </a:p>
          <a:p>
            <a:r>
              <a:rPr lang="ru-RU" sz="2000" dirty="0" err="1"/>
              <a:t>Аналогичния</a:t>
            </a:r>
            <a:r>
              <a:rPr lang="ru-RU" sz="2000" dirty="0"/>
              <a:t> текст в чл.10.10.3/ чл.11.7.3 за </a:t>
            </a:r>
            <a:r>
              <a:rPr lang="ru-RU" sz="2000" dirty="0" err="1"/>
              <a:t>назначаване</a:t>
            </a:r>
            <a:r>
              <a:rPr lang="ru-RU" sz="2000" dirty="0"/>
              <a:t> на </a:t>
            </a:r>
            <a:r>
              <a:rPr lang="ru-RU" sz="2000" dirty="0" err="1"/>
              <a:t>контролно</a:t>
            </a:r>
            <a:r>
              <a:rPr lang="ru-RU" sz="2000" dirty="0"/>
              <a:t> </a:t>
            </a:r>
            <a:r>
              <a:rPr lang="ru-RU" sz="2000" dirty="0" err="1"/>
              <a:t>изследване</a:t>
            </a:r>
            <a:r>
              <a:rPr lang="ru-RU" sz="2000" dirty="0"/>
              <a:t> на LDL </a:t>
            </a:r>
            <a:r>
              <a:rPr lang="ru-RU" sz="2000" dirty="0" err="1"/>
              <a:t>холестерола</a:t>
            </a:r>
            <a:r>
              <a:rPr lang="ru-RU" sz="2000" dirty="0"/>
              <a:t> след </a:t>
            </a:r>
            <a:r>
              <a:rPr lang="ru-RU" sz="2000" dirty="0" err="1"/>
              <a:t>повече</a:t>
            </a:r>
            <a:r>
              <a:rPr lang="ru-RU" sz="2000" dirty="0"/>
              <a:t> от 1 </a:t>
            </a:r>
            <a:r>
              <a:rPr lang="ru-RU" sz="2000" dirty="0" err="1"/>
              <a:t>месец</a:t>
            </a:r>
            <a:r>
              <a:rPr lang="ru-RU" sz="2000" dirty="0"/>
              <a:t> от </a:t>
            </a:r>
            <a:r>
              <a:rPr lang="ru-RU" sz="2000" dirty="0" err="1"/>
              <a:t>установените</a:t>
            </a:r>
            <a:r>
              <a:rPr lang="ru-RU" sz="2000" dirty="0"/>
              <a:t> </a:t>
            </a:r>
            <a:r>
              <a:rPr lang="ru-RU" sz="2000" dirty="0" err="1"/>
              <a:t>повишени</a:t>
            </a:r>
            <a:r>
              <a:rPr lang="ru-RU" sz="2000" dirty="0"/>
              <a:t> </a:t>
            </a:r>
            <a:r>
              <a:rPr lang="ru-RU" sz="2000" dirty="0" err="1"/>
              <a:t>стойности</a:t>
            </a:r>
            <a:r>
              <a:rPr lang="ru-RU" sz="2000" dirty="0"/>
              <a:t> да </a:t>
            </a:r>
            <a:r>
              <a:rPr lang="ru-RU" sz="2000" dirty="0" err="1"/>
              <a:t>бъде</a:t>
            </a:r>
            <a:r>
              <a:rPr lang="ru-RU" sz="2000" dirty="0"/>
              <a:t> включен в чл.10.10.2/11.7.2 </a:t>
            </a:r>
            <a:r>
              <a:rPr lang="ru-RU" sz="2000" dirty="0" err="1"/>
              <a:t>като</a:t>
            </a:r>
            <a:r>
              <a:rPr lang="ru-RU" sz="2000" dirty="0"/>
              <a:t> вид </a:t>
            </a:r>
            <a:r>
              <a:rPr lang="ru-RU" sz="2000" dirty="0" err="1"/>
              <a:t>мярка</a:t>
            </a:r>
            <a:r>
              <a:rPr lang="ru-RU" sz="2000" dirty="0"/>
              <a:t> за компенсация с текст:</a:t>
            </a:r>
          </a:p>
          <a:p>
            <a:r>
              <a:rPr lang="ru-RU" sz="2000" dirty="0"/>
              <a:t>„Дадена </a:t>
            </a:r>
            <a:r>
              <a:rPr lang="ru-RU" sz="2000" dirty="0" err="1"/>
              <a:t>препоръка</a:t>
            </a:r>
            <a:r>
              <a:rPr lang="ru-RU" sz="2000" dirty="0"/>
              <a:t> за </a:t>
            </a:r>
            <a:r>
              <a:rPr lang="ru-RU" sz="2000" dirty="0" err="1"/>
              <a:t>контролно</a:t>
            </a:r>
            <a:r>
              <a:rPr lang="ru-RU" sz="2000" dirty="0"/>
              <a:t> </a:t>
            </a:r>
            <a:r>
              <a:rPr lang="ru-RU" sz="2000" dirty="0" err="1"/>
              <a:t>изследване</a:t>
            </a:r>
            <a:r>
              <a:rPr lang="ru-RU" sz="2000" dirty="0"/>
              <a:t> на LDL </a:t>
            </a:r>
            <a:r>
              <a:rPr lang="ru-RU" sz="2000" dirty="0" err="1"/>
              <a:t>холестерола</a:t>
            </a:r>
            <a:r>
              <a:rPr lang="ru-RU" sz="2000" dirty="0"/>
              <a:t>“</a:t>
            </a:r>
          </a:p>
          <a:p>
            <a:r>
              <a:rPr lang="ru-RU" sz="2000" dirty="0"/>
              <a:t>Заключение:</a:t>
            </a:r>
          </a:p>
          <a:p>
            <a:r>
              <a:rPr lang="ru-RU" sz="2000" b="1" dirty="0" err="1"/>
              <a:t>Критериите</a:t>
            </a:r>
            <a:r>
              <a:rPr lang="ru-RU" sz="2000" b="1" dirty="0"/>
              <a:t> за качество в НРД 2017 и </a:t>
            </a:r>
            <a:r>
              <a:rPr lang="ru-RU" sz="2000" b="1" dirty="0" err="1"/>
              <a:t>предложената</a:t>
            </a:r>
            <a:r>
              <a:rPr lang="ru-RU" sz="2000" b="1" dirty="0"/>
              <a:t> </a:t>
            </a:r>
            <a:r>
              <a:rPr lang="ru-RU" sz="2000" b="1" dirty="0" err="1"/>
              <a:t>Методиката</a:t>
            </a:r>
            <a:r>
              <a:rPr lang="ru-RU" sz="2000" b="1" dirty="0"/>
              <a:t> за </a:t>
            </a:r>
            <a:r>
              <a:rPr lang="ru-RU" sz="2000" b="1" dirty="0" err="1"/>
              <a:t>тяхната</a:t>
            </a:r>
            <a:r>
              <a:rPr lang="ru-RU" sz="2000" b="1" dirty="0"/>
              <a:t> оценка не </a:t>
            </a:r>
            <a:r>
              <a:rPr lang="ru-RU" sz="2000" b="1" dirty="0" err="1"/>
              <a:t>могат</a:t>
            </a:r>
            <a:r>
              <a:rPr lang="ru-RU" sz="2000" b="1" dirty="0"/>
              <a:t> да </a:t>
            </a:r>
            <a:r>
              <a:rPr lang="ru-RU" sz="2000" b="1" dirty="0" err="1"/>
              <a:t>доведат</a:t>
            </a:r>
            <a:r>
              <a:rPr lang="ru-RU" sz="2000" b="1" dirty="0"/>
              <a:t> в </a:t>
            </a:r>
            <a:r>
              <a:rPr lang="ru-RU" sz="2000" b="1" dirty="0" err="1"/>
              <a:t>този</a:t>
            </a:r>
            <a:r>
              <a:rPr lang="ru-RU" sz="2000" b="1" dirty="0"/>
              <a:t> си вид до </a:t>
            </a:r>
            <a:r>
              <a:rPr lang="ru-RU" sz="2000" b="1" dirty="0" err="1"/>
              <a:t>реално</a:t>
            </a:r>
            <a:r>
              <a:rPr lang="ru-RU" sz="2000" b="1" dirty="0"/>
              <a:t> </a:t>
            </a:r>
            <a:r>
              <a:rPr lang="ru-RU" sz="2000" b="1" dirty="0" err="1"/>
              <a:t>повишаване</a:t>
            </a:r>
            <a:r>
              <a:rPr lang="ru-RU" sz="2000" b="1" dirty="0"/>
              <a:t> на </a:t>
            </a:r>
            <a:r>
              <a:rPr lang="ru-RU" sz="2000" b="1" dirty="0" err="1"/>
              <a:t>качеството</a:t>
            </a:r>
            <a:r>
              <a:rPr lang="ru-RU" sz="2000" b="1" dirty="0"/>
              <a:t> на </a:t>
            </a:r>
            <a:r>
              <a:rPr lang="ru-RU" sz="2000" b="1" dirty="0" err="1"/>
              <a:t>лечебната</a:t>
            </a:r>
            <a:r>
              <a:rPr lang="ru-RU" sz="2000" b="1" dirty="0"/>
              <a:t> </a:t>
            </a:r>
            <a:r>
              <a:rPr lang="ru-RU" sz="2000" b="1" dirty="0" err="1"/>
              <a:t>дейност</a:t>
            </a:r>
            <a:r>
              <a:rPr lang="ru-RU" sz="2000" b="1" dirty="0"/>
              <a:t> в ПИМП, напротив – </a:t>
            </a:r>
            <a:r>
              <a:rPr lang="ru-RU" sz="2000" b="1" dirty="0" err="1"/>
              <a:t>обременяват</a:t>
            </a:r>
            <a:r>
              <a:rPr lang="ru-RU" sz="2000" b="1" dirty="0"/>
              <a:t> </a:t>
            </a:r>
            <a:r>
              <a:rPr lang="ru-RU" sz="2000" b="1" dirty="0" err="1"/>
              <a:t>дейността</a:t>
            </a:r>
            <a:r>
              <a:rPr lang="ru-RU" sz="2000" b="1" dirty="0"/>
              <a:t> ни с огромен </a:t>
            </a:r>
            <a:r>
              <a:rPr lang="ru-RU" sz="2000" b="1" dirty="0" err="1"/>
              <a:t>масив</a:t>
            </a:r>
            <a:r>
              <a:rPr lang="ru-RU" sz="2000" b="1" dirty="0"/>
              <a:t> от ограничения и </a:t>
            </a:r>
            <a:r>
              <a:rPr lang="ru-RU" sz="2000" b="1" dirty="0" err="1"/>
              <a:t>нормативи</a:t>
            </a:r>
            <a:r>
              <a:rPr lang="ru-RU" sz="2000" b="1" dirty="0"/>
              <a:t> </a:t>
            </a:r>
            <a:r>
              <a:rPr lang="ru-RU" sz="2000" b="1" dirty="0" err="1"/>
              <a:t>отклонявайки</a:t>
            </a:r>
            <a:r>
              <a:rPr lang="ru-RU" sz="2000" b="1" dirty="0"/>
              <a:t> ни от </a:t>
            </a:r>
            <a:r>
              <a:rPr lang="ru-RU" sz="2000" b="1" dirty="0" err="1"/>
              <a:t>една</a:t>
            </a:r>
            <a:r>
              <a:rPr lang="ru-RU" sz="2000" b="1" dirty="0"/>
              <a:t> от </a:t>
            </a:r>
            <a:r>
              <a:rPr lang="ru-RU" sz="2000" b="1" dirty="0" err="1"/>
              <a:t>основните</a:t>
            </a:r>
            <a:r>
              <a:rPr lang="ru-RU" sz="2000" b="1" dirty="0"/>
              <a:t> наши цели - </a:t>
            </a:r>
            <a:r>
              <a:rPr lang="ru-RU" sz="2000" b="1" dirty="0" err="1"/>
              <a:t>индивидуалния</a:t>
            </a:r>
            <a:r>
              <a:rPr lang="ru-RU" sz="2000" b="1" dirty="0"/>
              <a:t> подход за лечение и за </a:t>
            </a:r>
            <a:r>
              <a:rPr lang="ru-RU" sz="2000" b="1" dirty="0" err="1"/>
              <a:t>повишаване</a:t>
            </a:r>
            <a:r>
              <a:rPr lang="ru-RU" sz="2000" b="1" dirty="0"/>
              <a:t> на </a:t>
            </a:r>
            <a:r>
              <a:rPr lang="ru-RU" sz="2000" b="1" dirty="0" err="1"/>
              <a:t>качеството</a:t>
            </a:r>
            <a:r>
              <a:rPr lang="ru-RU" sz="2000" b="1" dirty="0"/>
              <a:t> на живота на </a:t>
            </a:r>
            <a:r>
              <a:rPr lang="ru-RU" sz="2000" b="1" dirty="0" err="1"/>
              <a:t>пациентите</a:t>
            </a:r>
            <a:r>
              <a:rPr lang="ru-RU" sz="2000" b="1" dirty="0"/>
              <a:t> ни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8239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70000" lnSpcReduction="20000"/>
          </a:bodyPr>
          <a:lstStyle/>
          <a:p>
            <a:r>
              <a:rPr lang="en-US" sz="800" b="1" dirty="0"/>
              <a:t>ЗАСЕДАНИЕ НА УПРАВИТЕЛНИЯ СЪВЕТ НА</a:t>
            </a:r>
            <a:endParaRPr lang="en-US" sz="800" dirty="0"/>
          </a:p>
          <a:p>
            <a:r>
              <a:rPr lang="en-US" sz="800" b="1" dirty="0"/>
              <a:t>ДРУЖЕСТВО</a:t>
            </a:r>
            <a:r>
              <a:rPr lang="bg-BG" sz="800" b="1" dirty="0"/>
              <a:t>ТО</a:t>
            </a:r>
            <a:r>
              <a:rPr lang="en-US" sz="800" b="1" dirty="0"/>
              <a:t> НА СОФИЙСКИТЕ ОБЩОПРАКТИКУВАЩИ ЛЕКАРИ</a:t>
            </a:r>
            <a:endParaRPr lang="en-US" sz="800" dirty="0"/>
          </a:p>
          <a:p>
            <a:r>
              <a:rPr lang="en-US" sz="1600" b="1" dirty="0" err="1"/>
              <a:t>Протокол</a:t>
            </a:r>
            <a:r>
              <a:rPr lang="en-US" sz="1600" b="1" dirty="0"/>
              <a:t> </a:t>
            </a:r>
            <a:r>
              <a:rPr lang="bg-BG" sz="1600" b="1" dirty="0"/>
              <a:t>№</a:t>
            </a:r>
            <a:r>
              <a:rPr lang="en-US" sz="1600" b="1" dirty="0"/>
              <a:t>3</a:t>
            </a:r>
            <a:r>
              <a:rPr lang="bg-BG" sz="1600" b="1" dirty="0"/>
              <a:t>/0</a:t>
            </a:r>
            <a:r>
              <a:rPr lang="en-US" sz="1600" b="1" dirty="0"/>
              <a:t>5</a:t>
            </a:r>
            <a:r>
              <a:rPr lang="bg-BG" sz="1600" b="1" dirty="0"/>
              <a:t>.</a:t>
            </a:r>
            <a:r>
              <a:rPr lang="en-US" sz="1600" b="1" dirty="0"/>
              <a:t>04</a:t>
            </a:r>
            <a:r>
              <a:rPr lang="bg-BG" sz="1600" b="1" dirty="0"/>
              <a:t>.201</a:t>
            </a:r>
            <a:r>
              <a:rPr lang="en-US" sz="1600" b="1" dirty="0"/>
              <a:t>7</a:t>
            </a:r>
            <a:endParaRPr lang="en-US" sz="1600" dirty="0"/>
          </a:p>
          <a:p>
            <a:pPr lvl="0"/>
            <a:r>
              <a:rPr lang="bg-BG" sz="900" dirty="0" smtClean="0"/>
              <a:t>Дневен ред: Организация </a:t>
            </a:r>
            <a:r>
              <a:rPr lang="bg-BG" sz="900" dirty="0"/>
              <a:t>на Общо събрание и конференция на ДСОПЛ на 13 май 2017</a:t>
            </a:r>
            <a:endParaRPr lang="en-US" sz="900" dirty="0"/>
          </a:p>
          <a:p>
            <a:pPr lvl="0"/>
            <a:r>
              <a:rPr lang="bg-BG" sz="900" dirty="0"/>
              <a:t>Избор на делегати на Общо събрание на НСОПЛБ и за конференция на БЛС и финансиране на участието в проявите на ДСОПЛ</a:t>
            </a:r>
            <a:endParaRPr lang="en-US" sz="900" dirty="0"/>
          </a:p>
          <a:p>
            <a:pPr lvl="0"/>
            <a:r>
              <a:rPr lang="bg-BG" sz="900" dirty="0" smtClean="0"/>
              <a:t>Разни</a:t>
            </a:r>
          </a:p>
          <a:p>
            <a:pPr lvl="0"/>
            <a:endParaRPr lang="en-US" sz="900" dirty="0"/>
          </a:p>
          <a:p>
            <a:r>
              <a:rPr lang="en-US" sz="1800" dirty="0" err="1"/>
              <a:t>Обсъждания</a:t>
            </a:r>
            <a:r>
              <a:rPr lang="en-US" sz="1800" dirty="0"/>
              <a:t> и </a:t>
            </a:r>
            <a:r>
              <a:rPr lang="en-US" sz="1800" dirty="0" err="1"/>
              <a:t>решения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дневния</a:t>
            </a:r>
            <a:r>
              <a:rPr lang="en-US" sz="1800" dirty="0"/>
              <a:t> </a:t>
            </a:r>
            <a:r>
              <a:rPr lang="en-US" sz="1800" dirty="0" err="1"/>
              <a:t>ред</a:t>
            </a:r>
            <a:r>
              <a:rPr lang="en-US" sz="1800" dirty="0"/>
              <a:t>:</a:t>
            </a:r>
          </a:p>
          <a:p>
            <a:r>
              <a:rPr lang="bg-BG" sz="1800" dirty="0"/>
              <a:t>По т.1: </a:t>
            </a:r>
            <a:r>
              <a:rPr lang="bg-BG" sz="1800" dirty="0" err="1"/>
              <a:t>Др</a:t>
            </a:r>
            <a:r>
              <a:rPr lang="bg-BG" sz="1800" dirty="0"/>
              <a:t> Миндов обяви, че ще има официален спонсор „</a:t>
            </a:r>
            <a:r>
              <a:rPr lang="bg-BG" sz="1800" dirty="0" err="1"/>
              <a:t>Актавис</a:t>
            </a:r>
            <a:r>
              <a:rPr lang="bg-BG" sz="1800" dirty="0"/>
              <a:t>“. Д-р Борисова каза, че </a:t>
            </a:r>
            <a:r>
              <a:rPr lang="bg-BG" sz="1800" dirty="0" err="1"/>
              <a:t>Астра</a:t>
            </a:r>
            <a:r>
              <a:rPr lang="bg-BG" sz="1800" dirty="0"/>
              <a:t> </a:t>
            </a:r>
            <a:r>
              <a:rPr lang="bg-BG" sz="1800" dirty="0" err="1"/>
              <a:t>Зенека</a:t>
            </a:r>
            <a:r>
              <a:rPr lang="bg-BG" sz="1800" dirty="0"/>
              <a:t> няма да участва, като цяло ще има по-малко приходи от предстоящата конференция на 13 май. 2000 лева – платинен спонсор, щанд – 500 лева. </a:t>
            </a:r>
            <a:r>
              <a:rPr lang="bg-BG" sz="1800" dirty="0" err="1"/>
              <a:t>Астелас</a:t>
            </a:r>
            <a:r>
              <a:rPr lang="bg-BG" sz="1800" dirty="0"/>
              <a:t> – щанд и лекция, Алкалоид – щанд. Д-р Миндов предложи да се обсъди програмата с лекции.  </a:t>
            </a:r>
            <a:endParaRPr lang="en-US" sz="1800" dirty="0"/>
          </a:p>
          <a:p>
            <a:r>
              <a:rPr lang="bg-BG" sz="1800" dirty="0"/>
              <a:t>По т.2:</a:t>
            </a:r>
            <a:endParaRPr lang="en-US" sz="1800" dirty="0"/>
          </a:p>
          <a:p>
            <a:r>
              <a:rPr lang="bg-BG" sz="1800" dirty="0"/>
              <a:t>	Обсъждане: Датата на отчетно-изборното събрание на НСОПЛБ е на 8-10 юли 2017 в хотел „</a:t>
            </a:r>
            <a:r>
              <a:rPr lang="bg-BG" sz="1800" dirty="0" err="1"/>
              <a:t>Новотел</a:t>
            </a:r>
            <a:r>
              <a:rPr lang="bg-BG" sz="1800" dirty="0"/>
              <a:t>“-Пловдив. Д-р Миндов предложи да се поемат разходите на членовете на ДСОПЛ, които ще бъдат делегати, които трябва да бъдат избрани на Общо събрание на ДСОПЛ. Прие се да се направят </a:t>
            </a:r>
            <a:r>
              <a:rPr lang="bg-BG" sz="1800" b="1" dirty="0"/>
              <a:t>отделно Общо събрание – 10 май 2017 и конференция </a:t>
            </a:r>
            <a:r>
              <a:rPr lang="bg-BG" sz="1800" dirty="0"/>
              <a:t>– на 13 май 2017. Д-р </a:t>
            </a:r>
            <a:r>
              <a:rPr lang="bg-BG" sz="1800" dirty="0" err="1"/>
              <a:t>Брънзалов</a:t>
            </a:r>
            <a:r>
              <a:rPr lang="bg-BG" sz="1800" dirty="0"/>
              <a:t> призова да се обмислят номинации за делегати. Д-р Миндов смята, че участието в ОИС на НСОПЛБ ще струва към 10 000 лева. Според д-р Косева и д-р </a:t>
            </a:r>
            <a:r>
              <a:rPr lang="bg-BG" sz="1800" dirty="0" err="1"/>
              <a:t>Радуилов</a:t>
            </a:r>
            <a:r>
              <a:rPr lang="bg-BG" sz="1800" dirty="0"/>
              <a:t> ще струва значително по-малко. </a:t>
            </a:r>
            <a:endParaRPr lang="en-US" sz="1800" dirty="0"/>
          </a:p>
          <a:p>
            <a:r>
              <a:rPr lang="en-US" sz="1800" dirty="0" err="1"/>
              <a:t>По</a:t>
            </a:r>
            <a:r>
              <a:rPr lang="en-US" sz="1800" dirty="0"/>
              <a:t> т. </a:t>
            </a:r>
            <a:r>
              <a:rPr lang="bg-BG" sz="1800" dirty="0"/>
              <a:t>3</a:t>
            </a:r>
            <a:r>
              <a:rPr lang="en-US" sz="1800" dirty="0"/>
              <a:t>:</a:t>
            </a:r>
          </a:p>
          <a:p>
            <a:r>
              <a:rPr lang="bg-BG" sz="1800" dirty="0"/>
              <a:t>Обсъждане: Д-р Миндов започна с обсъждане на одита и дали да се публикува. Обсъди се връщане на средства от бившия председател на ДСОПЛ. Д-р Борисова добави, че д-р Василев трябва да внесе допълнително 300 лева. </a:t>
            </a:r>
            <a:r>
              <a:rPr lang="bg-BG" sz="1800" b="1" dirty="0"/>
              <a:t>Обсъди се наличието на фактури за сладолед и кисело мляко. </a:t>
            </a:r>
            <a:r>
              <a:rPr lang="bg-BG" sz="1800" dirty="0"/>
              <a:t>Д-р </a:t>
            </a:r>
            <a:r>
              <a:rPr lang="bg-BG" sz="1800" dirty="0" err="1"/>
              <a:t>Брънзалов</a:t>
            </a:r>
            <a:r>
              <a:rPr lang="bg-BG" sz="1800" dirty="0"/>
              <a:t> предложи публично да се покаже разбор и къде има несъответствия. </a:t>
            </a:r>
            <a:endParaRPr lang="en-US" sz="1800" dirty="0"/>
          </a:p>
          <a:p>
            <a:r>
              <a:rPr lang="bg-BG" sz="1800" dirty="0"/>
              <a:t>Обсъди се отпадането на точка от НРД, свързана с дейности извън работния график. Обсъди се посочването на рискови фактори и отбелязване на терапията във връзка с рисковите фактори. </a:t>
            </a:r>
            <a:endParaRPr lang="en-US" sz="1800" dirty="0"/>
          </a:p>
          <a:p>
            <a:r>
              <a:rPr lang="bg-BG" sz="1800" dirty="0"/>
              <a:t>Обсъди се отпадането на </a:t>
            </a:r>
            <a:r>
              <a:rPr lang="bg-BG" sz="1800" dirty="0" err="1"/>
              <a:t>разпечатането</a:t>
            </a:r>
            <a:r>
              <a:rPr lang="bg-BG" sz="1800" dirty="0"/>
              <a:t> на допълнителни листове към </a:t>
            </a:r>
            <a:r>
              <a:rPr lang="bg-BG" sz="1800" dirty="0" err="1"/>
              <a:t>Рецептурна</a:t>
            </a:r>
            <a:r>
              <a:rPr lang="bg-BG" sz="1800" dirty="0"/>
              <a:t> книжка – в приложение 3 „Първични медицински документи“.</a:t>
            </a:r>
            <a:endParaRPr lang="en-US" sz="1800" dirty="0"/>
          </a:p>
          <a:p>
            <a:r>
              <a:rPr lang="bg-BG" sz="1800" dirty="0"/>
              <a:t> 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3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064896" cy="5832648"/>
          </a:xfrm>
        </p:spPr>
      </p:pic>
    </p:spTree>
    <p:extLst>
      <p:ext uri="{BB962C8B-B14F-4D97-AF65-F5344CB8AC3E}">
        <p14:creationId xmlns:p14="http://schemas.microsoft.com/office/powerpoint/2010/main" val="138934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70000" lnSpcReduction="20000"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Доклад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за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проведената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конференция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на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bg-BG" sz="1800" b="1" dirty="0">
                <a:solidFill>
                  <a:srgbClr val="FF0000"/>
                </a:solidFill>
              </a:rPr>
              <a:t>ДСОПЛ на </a:t>
            </a:r>
            <a:r>
              <a:rPr lang="en-US" sz="1800" b="1" dirty="0">
                <a:solidFill>
                  <a:srgbClr val="FF0000"/>
                </a:solidFill>
              </a:rPr>
              <a:t>13 </a:t>
            </a:r>
            <a:r>
              <a:rPr lang="en-US" sz="1800" b="1" dirty="0" err="1">
                <a:solidFill>
                  <a:srgbClr val="FF0000"/>
                </a:solidFill>
              </a:rPr>
              <a:t>май</a:t>
            </a:r>
            <a:r>
              <a:rPr lang="bg-BG" sz="1800" b="1" dirty="0">
                <a:solidFill>
                  <a:srgbClr val="FF0000"/>
                </a:solidFill>
              </a:rPr>
              <a:t>,  </a:t>
            </a:r>
            <a:endParaRPr lang="bg-BG" sz="1800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bg-BG" sz="1800" b="1" dirty="0" smtClean="0"/>
              <a:t>  </a:t>
            </a:r>
            <a:endParaRPr lang="en-US" sz="1800" dirty="0"/>
          </a:p>
          <a:p>
            <a:r>
              <a:rPr lang="bg-BG" sz="1800" b="1" u="sng" dirty="0"/>
              <a:t>Цел на Конференцията</a:t>
            </a:r>
            <a:r>
              <a:rPr lang="bg-BG" sz="1800" b="1" dirty="0"/>
              <a:t>: Запознаване на колегията с „Актуални проблеми и решения в условията на НРД 2017г. „</a:t>
            </a:r>
            <a:r>
              <a:rPr lang="bg-BG" sz="1800" b="1" dirty="0" err="1"/>
              <a:t>Таргет</a:t>
            </a:r>
            <a:r>
              <a:rPr lang="bg-BG" sz="1800" b="1" dirty="0"/>
              <a:t>: над </a:t>
            </a:r>
            <a:r>
              <a:rPr lang="bg-BG" sz="1800" b="1" dirty="0" smtClean="0"/>
              <a:t>100 </a:t>
            </a:r>
            <a:r>
              <a:rPr lang="bg-BG" sz="1800" b="1" dirty="0"/>
              <a:t>участника, 15 фирми и 10 ВИП гости, както  и над </a:t>
            </a:r>
            <a:r>
              <a:rPr lang="bg-BG" sz="1800" b="1" dirty="0" smtClean="0"/>
              <a:t>15 000 </a:t>
            </a:r>
            <a:r>
              <a:rPr lang="bg-BG" sz="1800" b="1" dirty="0"/>
              <a:t>лева постъпления. </a:t>
            </a:r>
            <a:endParaRPr lang="en-US" sz="1800" dirty="0"/>
          </a:p>
          <a:p>
            <a:r>
              <a:rPr lang="bg-BG" sz="1800" b="1" u="sng" dirty="0"/>
              <a:t>Организация и подготовка</a:t>
            </a:r>
            <a:r>
              <a:rPr lang="bg-BG" sz="1800" b="1" dirty="0" smtClean="0"/>
              <a:t>: участвали </a:t>
            </a:r>
            <a:r>
              <a:rPr lang="bg-BG" sz="1800" b="1" dirty="0"/>
              <a:t>в подготовката и провеждането : Миндов, Борисова, </a:t>
            </a:r>
            <a:r>
              <a:rPr lang="bg-BG" sz="1800" b="1" dirty="0" err="1"/>
              <a:t>Брънзалов</a:t>
            </a:r>
            <a:r>
              <a:rPr lang="bg-BG" sz="1800" b="1" dirty="0"/>
              <a:t>,</a:t>
            </a:r>
            <a:r>
              <a:rPr lang="bg-BG" sz="1800" b="1" dirty="0" err="1"/>
              <a:t>Стояновска</a:t>
            </a:r>
            <a:r>
              <a:rPr lang="bg-BG" sz="1800" b="1" dirty="0" smtClean="0"/>
              <a:t>, Здравкова</a:t>
            </a:r>
            <a:r>
              <a:rPr lang="bg-BG" sz="1800" b="1" dirty="0"/>
              <a:t>,  Тодоров, </a:t>
            </a:r>
            <a:r>
              <a:rPr lang="bg-BG" sz="1800" b="1" dirty="0" err="1"/>
              <a:t>Радуилов</a:t>
            </a:r>
            <a:r>
              <a:rPr lang="bg-BG" sz="1800" b="1" dirty="0"/>
              <a:t>. </a:t>
            </a:r>
            <a:r>
              <a:rPr lang="bg-BG" sz="1800" b="1" u="sng" dirty="0">
                <a:solidFill>
                  <a:srgbClr val="FF0000"/>
                </a:solidFill>
              </a:rPr>
              <a:t>Не участвали</a:t>
            </a:r>
            <a:r>
              <a:rPr lang="bg-BG" sz="1800" b="1" dirty="0"/>
              <a:t>: Памукова, Колев, </a:t>
            </a:r>
            <a:r>
              <a:rPr lang="bg-BG" sz="1800" b="1" u="sng" dirty="0"/>
              <a:t>Косева, </a:t>
            </a:r>
            <a:r>
              <a:rPr lang="bg-BG" sz="1800" b="1" u="sng" dirty="0" err="1"/>
              <a:t>Самарев</a:t>
            </a:r>
            <a:r>
              <a:rPr lang="bg-BG" sz="1800" b="1" u="sng" dirty="0"/>
              <a:t>, </a:t>
            </a:r>
            <a:r>
              <a:rPr lang="bg-BG" sz="1800" b="1" u="sng" dirty="0" err="1"/>
              <a:t>Свещникова</a:t>
            </a:r>
            <a:r>
              <a:rPr lang="bg-BG" sz="1800" b="1" u="sng" dirty="0"/>
              <a:t>, </a:t>
            </a:r>
            <a:r>
              <a:rPr lang="bg-BG" sz="1800" b="1" u="sng" dirty="0" err="1"/>
              <a:t>Еров</a:t>
            </a:r>
            <a:r>
              <a:rPr lang="bg-BG" sz="1800" b="1" u="sng" dirty="0"/>
              <a:t>, Димова</a:t>
            </a:r>
            <a:r>
              <a:rPr lang="bg-BG" sz="1800" b="1" dirty="0"/>
              <a:t>, като 5 от последните не са присъствали на конференцията, като не представили  уважителна причина.</a:t>
            </a:r>
            <a:endParaRPr lang="en-US" sz="1800" dirty="0"/>
          </a:p>
          <a:p>
            <a:r>
              <a:rPr lang="bg-BG" sz="1800" b="1" u="sng" dirty="0"/>
              <a:t>Провеждане:</a:t>
            </a:r>
            <a:r>
              <a:rPr lang="bg-BG" sz="1800" b="1" dirty="0"/>
              <a:t> Участваха: 22 фирми, 140 души  участника , 5 лекции изнесени от ОПЛ, 4 професора и 2 доцента.От ВИП гостите са присъствали- проф. Миланов и Галинка Павлова, зам. Председател на БЛС, Роза Митрева. </a:t>
            </a:r>
            <a:endParaRPr lang="en-US" sz="1800" dirty="0"/>
          </a:p>
          <a:p>
            <a:r>
              <a:rPr lang="bg-BG" sz="1800" b="1" u="sng" dirty="0"/>
              <a:t>Приходи</a:t>
            </a:r>
            <a:r>
              <a:rPr lang="bg-BG" sz="1800" b="1" dirty="0"/>
              <a:t>: Генерален спонсор е </a:t>
            </a:r>
            <a:r>
              <a:rPr lang="bg-BG" sz="1800" b="1" dirty="0" err="1"/>
              <a:t>Актавис</a:t>
            </a:r>
            <a:r>
              <a:rPr lang="bg-BG" sz="1800" b="1" dirty="0"/>
              <a:t> с 5000лв, .13 щанда на фирми х 500 лева, 8 бр. Щанд и лекция- 8х1000 лв-8000 лева  – </a:t>
            </a:r>
            <a:r>
              <a:rPr lang="bg-BG" sz="1800" b="1" u="sng" dirty="0"/>
              <a:t>общо бруто постъпления: 19 500лв</a:t>
            </a:r>
            <a:r>
              <a:rPr lang="bg-BG" sz="1800" b="1" dirty="0"/>
              <a:t>. </a:t>
            </a:r>
            <a:endParaRPr lang="en-US" sz="1800" dirty="0"/>
          </a:p>
          <a:p>
            <a:r>
              <a:rPr lang="bg-BG" sz="1800" b="1" u="sng" dirty="0"/>
              <a:t>Разходи</a:t>
            </a:r>
            <a:r>
              <a:rPr lang="bg-BG" sz="1800" b="1" dirty="0"/>
              <a:t>: Общо </a:t>
            </a:r>
            <a:r>
              <a:rPr lang="bg-BG" sz="1800" b="1" u="sng" dirty="0"/>
              <a:t>5751.22 лева</a:t>
            </a:r>
            <a:r>
              <a:rPr lang="bg-BG" sz="1800" b="1" dirty="0"/>
              <a:t> и  включват: Такса за наем на 2 зали и щандове, озвучаване,екран, /мултимедията е наша- спестили сме 150лв./ , Храна, напитки, кафе паузи, по време на конференцията,  504 лв. за печат на 640 бр. двойни покани, 296 лева хонорар по договор за 4 души асистенти х 80 лв./човек, или 10 лв./час, Кабели, разклонители, </a:t>
            </a:r>
            <a:r>
              <a:rPr lang="bg-BG" sz="1800" b="1" dirty="0" err="1"/>
              <a:t>хъб</a:t>
            </a:r>
            <a:r>
              <a:rPr lang="bg-BG" sz="1800" b="1" dirty="0"/>
              <a:t>/25 </a:t>
            </a:r>
            <a:r>
              <a:rPr lang="bg-BG" sz="1800" b="1" dirty="0" err="1"/>
              <a:t>лв</a:t>
            </a:r>
            <a:r>
              <a:rPr lang="bg-BG" sz="1800" b="1" dirty="0"/>
              <a:t>/, цветя- 2 букета за общо 30 </a:t>
            </a:r>
            <a:r>
              <a:rPr lang="bg-BG" sz="1800" b="1" dirty="0" err="1"/>
              <a:t>лв</a:t>
            </a:r>
            <a:r>
              <a:rPr lang="bg-BG" sz="1800" b="1" dirty="0"/>
              <a:t>, , препарати за почистване на залата и тоалетните /12 лева/, 1 бр. за такси за 8.54 лв.</a:t>
            </a:r>
            <a:endParaRPr lang="en-US" sz="1800" dirty="0"/>
          </a:p>
          <a:p>
            <a:r>
              <a:rPr lang="bg-BG" sz="1800" b="1" u="sng" dirty="0"/>
              <a:t>Нетен финансов приход</a:t>
            </a:r>
            <a:r>
              <a:rPr lang="bg-BG" sz="1800" b="1" dirty="0"/>
              <a:t>: 13 748.78лв.+ 2 012лв. чл. внос</a:t>
            </a:r>
            <a:endParaRPr lang="en-US" sz="1800" dirty="0"/>
          </a:p>
          <a:p>
            <a:r>
              <a:rPr lang="bg-BG" sz="1800" b="1" dirty="0"/>
              <a:t>Банковата  наличност към 13.06.2017г. е 30.362 лв. и 2 стотинки</a:t>
            </a:r>
            <a:endParaRPr lang="en-US" sz="1800" dirty="0"/>
          </a:p>
          <a:p>
            <a:r>
              <a:rPr lang="bg-BG" sz="1800" b="1" u="sng" dirty="0"/>
              <a:t>Оценка на проведеното мероприятие:</a:t>
            </a:r>
            <a:r>
              <a:rPr lang="bg-BG" sz="1800" b="1" dirty="0"/>
              <a:t> Отлична, 25% по-големи приходи от предходната, отлични отзиви от фирми и колеги заявка за ново участие. </a:t>
            </a:r>
            <a:endParaRPr lang="en-US" sz="1800" dirty="0"/>
          </a:p>
          <a:p>
            <a:r>
              <a:rPr lang="bg-BG" sz="1800" b="1" i="1" dirty="0"/>
              <a:t>Има 8 молби за членство: Мария </a:t>
            </a:r>
            <a:r>
              <a:rPr lang="bg-BG" sz="1800" b="1" i="1" dirty="0" err="1"/>
              <a:t>Янчова</a:t>
            </a:r>
            <a:r>
              <a:rPr lang="bg-BG" sz="1800" b="1" i="1" dirty="0"/>
              <a:t>, Цветан Борисов, Милен Минков, Емилия Йовева, Петя Цветкова, Серьожа Костадинов, Христина Делчева, Калинка Георгиева.</a:t>
            </a:r>
            <a:endParaRPr lang="en-US" sz="1800" dirty="0"/>
          </a:p>
          <a:p>
            <a:endParaRPr lang="bg-BG" sz="1800" dirty="0" smtClean="0"/>
          </a:p>
        </p:txBody>
      </p:sp>
    </p:spTree>
    <p:extLst>
      <p:ext uri="{BB962C8B-B14F-4D97-AF65-F5344CB8AC3E}">
        <p14:creationId xmlns:p14="http://schemas.microsoft.com/office/powerpoint/2010/main" val="167808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924124"/>
            <a:ext cx="6777037" cy="5082777"/>
          </a:xfrm>
        </p:spPr>
      </p:pic>
    </p:spTree>
    <p:extLst>
      <p:ext uri="{BB962C8B-B14F-4D97-AF65-F5344CB8AC3E}">
        <p14:creationId xmlns:p14="http://schemas.microsoft.com/office/powerpoint/2010/main" val="371318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836712"/>
            <a:ext cx="4896544" cy="4995763"/>
          </a:xfrm>
        </p:spPr>
      </p:pic>
    </p:spTree>
    <p:extLst>
      <p:ext uri="{BB962C8B-B14F-4D97-AF65-F5344CB8AC3E}">
        <p14:creationId xmlns:p14="http://schemas.microsoft.com/office/powerpoint/2010/main" val="40763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r>
              <a:rPr lang="en-US" sz="1800" b="1" dirty="0"/>
              <a:t> </a:t>
            </a:r>
            <a:endParaRPr lang="bg-BG" sz="1800" b="1" dirty="0" smtClean="0"/>
          </a:p>
          <a:p>
            <a:r>
              <a:rPr lang="bg-BG" sz="1800" b="1" dirty="0" smtClean="0"/>
              <a:t>ПРОТОКОЛ  ОТ </a:t>
            </a:r>
            <a:r>
              <a:rPr lang="bg-BG" sz="1800" dirty="0" smtClean="0"/>
              <a:t> </a:t>
            </a:r>
            <a:r>
              <a:rPr lang="bg-BG" sz="1800" b="1" dirty="0" smtClean="0"/>
              <a:t>ГОДИШНО </a:t>
            </a:r>
            <a:r>
              <a:rPr lang="bg-BG" sz="1800" b="1" dirty="0"/>
              <a:t>ОБЩО СЪБРАНИЕ </a:t>
            </a:r>
            <a:r>
              <a:rPr lang="bg-BG" sz="1800" b="1" dirty="0" smtClean="0"/>
              <a:t>На ДСОПЛ           </a:t>
            </a:r>
            <a:r>
              <a:rPr lang="bg-BG" sz="1800" dirty="0" smtClean="0"/>
              <a:t>10.05.2017</a:t>
            </a:r>
            <a:r>
              <a:rPr lang="en-US" sz="1800" dirty="0"/>
              <a:t>г., </a:t>
            </a:r>
            <a:endParaRPr lang="bg-BG" sz="1800" dirty="0" smtClean="0"/>
          </a:p>
          <a:p>
            <a:endParaRPr lang="bg-BG" sz="1800" dirty="0" smtClean="0"/>
          </a:p>
          <a:p>
            <a:r>
              <a:rPr lang="bg-BG" sz="1800" b="1" dirty="0"/>
              <a:t>Дневен ред</a:t>
            </a:r>
            <a:r>
              <a:rPr lang="bg-BG" sz="1800" b="1" dirty="0" smtClean="0"/>
              <a:t>:</a:t>
            </a:r>
          </a:p>
          <a:p>
            <a:endParaRPr lang="en-US" sz="1800" dirty="0"/>
          </a:p>
          <a:p>
            <a:r>
              <a:rPr lang="bg-BG" sz="1800" dirty="0"/>
              <a:t>1.Представяне на </a:t>
            </a:r>
            <a:r>
              <a:rPr lang="bg-BG" sz="1800" dirty="0" err="1"/>
              <a:t>одитния</a:t>
            </a:r>
            <a:r>
              <a:rPr lang="bg-BG" sz="1800" dirty="0"/>
              <a:t> доклад на ДСОПЛ 2012-2016 и </a:t>
            </a:r>
            <a:r>
              <a:rPr lang="bg-BG" sz="1800" dirty="0" err="1"/>
              <a:t>последващи</a:t>
            </a:r>
            <a:r>
              <a:rPr lang="bg-BG" sz="1800" dirty="0"/>
              <a:t> действия , докладчик: д-р Косева</a:t>
            </a:r>
            <a:endParaRPr lang="en-US" sz="1800" dirty="0"/>
          </a:p>
          <a:p>
            <a:r>
              <a:rPr lang="bg-BG" sz="1800" dirty="0"/>
              <a:t>2.Предложение за промяна в размера на чл. внос. </a:t>
            </a:r>
            <a:r>
              <a:rPr lang="bg-BG" sz="1800" dirty="0" smtClean="0"/>
              <a:t>докладчик</a:t>
            </a:r>
            <a:r>
              <a:rPr lang="bg-BG" sz="1800" dirty="0"/>
              <a:t>: д-р Миндов</a:t>
            </a:r>
            <a:endParaRPr lang="en-US" sz="1800" dirty="0"/>
          </a:p>
          <a:p>
            <a:r>
              <a:rPr lang="bg-BG" sz="1800" dirty="0"/>
              <a:t>3. Избор на делегати  за Общото отчетно- изборно събрание  на НСОПЛБ на 8 юли 2017г. </a:t>
            </a:r>
            <a:endParaRPr lang="en-US" sz="1800" dirty="0"/>
          </a:p>
          <a:p>
            <a:r>
              <a:rPr lang="bg-BG" sz="1800" dirty="0"/>
              <a:t>4. Отчет за дейността на дружеството 2016-2017г. </a:t>
            </a:r>
            <a:r>
              <a:rPr lang="bg-BG" sz="1800" dirty="0" smtClean="0"/>
              <a:t>докладчик </a:t>
            </a:r>
            <a:r>
              <a:rPr lang="bg-BG" sz="1800" dirty="0"/>
              <a:t>д-р Миндов</a:t>
            </a:r>
            <a:endParaRPr lang="en-US" sz="1800" dirty="0"/>
          </a:p>
          <a:p>
            <a:r>
              <a:rPr lang="bg-BG" sz="1800" dirty="0"/>
              <a:t>5. Обсъждане и приемане на основни насоки и програма за развитие на дружеството за периода 2017-2019г.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190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62500" lnSpcReduction="20000"/>
          </a:bodyPr>
          <a:lstStyle/>
          <a:p>
            <a:r>
              <a:rPr lang="ru-RU" sz="1800" dirty="0"/>
              <a:t>Изх.№17/18.06.2017г.                                                                                     До: д-р </a:t>
            </a:r>
            <a:r>
              <a:rPr lang="ru-RU" sz="1800" dirty="0" err="1"/>
              <a:t>Косева</a:t>
            </a:r>
            <a:r>
              <a:rPr lang="ru-RU" sz="1800" dirty="0"/>
              <a:t>, </a:t>
            </a:r>
            <a:r>
              <a:rPr lang="ru-RU" sz="1800" dirty="0" err="1"/>
              <a:t>председател</a:t>
            </a:r>
            <a:r>
              <a:rPr lang="ru-RU" sz="1800" dirty="0"/>
              <a:t> на КК</a:t>
            </a:r>
          </a:p>
          <a:p>
            <a:r>
              <a:rPr lang="ru-RU" sz="1800" dirty="0"/>
              <a:t>                                                                                                ДО: ЧЛЕНОВЕТЕ НА УС И КК</a:t>
            </a:r>
          </a:p>
          <a:p>
            <a:endParaRPr lang="ru-RU" sz="1800" dirty="0"/>
          </a:p>
          <a:p>
            <a:r>
              <a:rPr lang="ru-RU" sz="1800" dirty="0"/>
              <a:t>                                              </a:t>
            </a:r>
          </a:p>
          <a:p>
            <a:pPr algn="ctr"/>
            <a:r>
              <a:rPr lang="ru-RU" sz="1800" b="1" dirty="0"/>
              <a:t>УВЕДОМИТЕЛНО ПИСМО</a:t>
            </a:r>
          </a:p>
          <a:p>
            <a:endParaRPr lang="ru-RU" sz="1800" dirty="0"/>
          </a:p>
          <a:p>
            <a:r>
              <a:rPr lang="ru-RU" sz="1800" dirty="0"/>
              <a:t>Уважаема д-р </a:t>
            </a:r>
            <a:r>
              <a:rPr lang="ru-RU" sz="1800" dirty="0" err="1"/>
              <a:t>Косева</a:t>
            </a:r>
            <a:r>
              <a:rPr lang="ru-RU" sz="1800" dirty="0"/>
              <a:t>, </a:t>
            </a:r>
            <a:r>
              <a:rPr lang="ru-RU" sz="1800" dirty="0" err="1"/>
              <a:t>председател</a:t>
            </a:r>
            <a:r>
              <a:rPr lang="ru-RU" sz="1800" dirty="0"/>
              <a:t> на КК на ДСОПЛ</a:t>
            </a:r>
            <a:r>
              <a:rPr lang="ru-RU" sz="1800" dirty="0" smtClean="0"/>
              <a:t>,</a:t>
            </a:r>
          </a:p>
          <a:p>
            <a:endParaRPr lang="ru-RU" sz="1800" dirty="0"/>
          </a:p>
          <a:p>
            <a:r>
              <a:rPr lang="ru-RU" sz="1800" b="1" dirty="0" err="1"/>
              <a:t>Във</a:t>
            </a:r>
            <a:r>
              <a:rPr lang="ru-RU" sz="1800" b="1" dirty="0"/>
              <a:t> </a:t>
            </a:r>
            <a:r>
              <a:rPr lang="ru-RU" sz="1800" b="1" dirty="0" err="1"/>
              <a:t>връзка</a:t>
            </a:r>
            <a:r>
              <a:rPr lang="ru-RU" sz="1800" b="1" dirty="0"/>
              <a:t> с действия на д-р </a:t>
            </a:r>
            <a:r>
              <a:rPr lang="ru-RU" sz="1800" b="1" dirty="0" err="1"/>
              <a:t>Памукова</a:t>
            </a:r>
            <a:r>
              <a:rPr lang="ru-RU" sz="1800" b="1" dirty="0"/>
              <a:t>, член на КК в нарушение на чл.17, ал.4 И Чл.32 ал.2 от Устава на </a:t>
            </a:r>
            <a:r>
              <a:rPr lang="ru-RU" sz="1800" b="1" dirty="0" err="1"/>
              <a:t>Дружеството</a:t>
            </a:r>
            <a:r>
              <a:rPr lang="ru-RU" sz="1800" b="1" dirty="0"/>
              <a:t> Ви </a:t>
            </a:r>
            <a:r>
              <a:rPr lang="ru-RU" sz="1800" b="1" dirty="0" err="1"/>
              <a:t>уведомявам</a:t>
            </a:r>
            <a:r>
              <a:rPr lang="ru-RU" sz="1800" b="1" dirty="0"/>
              <a:t> за </a:t>
            </a:r>
            <a:r>
              <a:rPr lang="ru-RU" sz="1800" b="1" dirty="0" err="1"/>
              <a:t>следното</a:t>
            </a:r>
            <a:r>
              <a:rPr lang="ru-RU" sz="1800" b="1" dirty="0"/>
              <a:t> :</a:t>
            </a:r>
          </a:p>
          <a:p>
            <a:r>
              <a:rPr lang="ru-RU" sz="1800" b="1" dirty="0"/>
              <a:t>Члена на КК д-р </a:t>
            </a:r>
            <a:r>
              <a:rPr lang="ru-RU" sz="1800" b="1" dirty="0" err="1"/>
              <a:t>Памукова</a:t>
            </a:r>
            <a:r>
              <a:rPr lang="ru-RU" sz="1800" b="1" dirty="0"/>
              <a:t> от </a:t>
            </a:r>
            <a:r>
              <a:rPr lang="ru-RU" sz="1800" b="1" dirty="0" err="1"/>
              <a:t>първия</a:t>
            </a:r>
            <a:r>
              <a:rPr lang="ru-RU" sz="1800" b="1" dirty="0"/>
              <a:t> </a:t>
            </a:r>
            <a:r>
              <a:rPr lang="ru-RU" sz="1800" b="1" dirty="0" err="1"/>
              <a:t>ден</a:t>
            </a:r>
            <a:r>
              <a:rPr lang="ru-RU" sz="1800" b="1" dirty="0"/>
              <a:t> на </a:t>
            </a:r>
            <a:r>
              <a:rPr lang="ru-RU" sz="1800" b="1" dirty="0" err="1"/>
              <a:t>създаването</a:t>
            </a:r>
            <a:r>
              <a:rPr lang="ru-RU" sz="1800" b="1" dirty="0"/>
              <a:t> на </a:t>
            </a:r>
            <a:r>
              <a:rPr lang="ru-RU" sz="1800" b="1" dirty="0" err="1"/>
              <a:t>Дружеството</a:t>
            </a:r>
            <a:r>
              <a:rPr lang="ru-RU" sz="1800" b="1" dirty="0"/>
              <a:t> м.05. 2016г. тенденциозно </a:t>
            </a:r>
            <a:r>
              <a:rPr lang="ru-RU" sz="1800" b="1" dirty="0" err="1"/>
              <a:t>оказва</a:t>
            </a:r>
            <a:r>
              <a:rPr lang="ru-RU" sz="1800" b="1" dirty="0"/>
              <a:t> негативно </a:t>
            </a:r>
            <a:r>
              <a:rPr lang="ru-RU" sz="1800" b="1" dirty="0" err="1"/>
              <a:t>въздействие</a:t>
            </a:r>
            <a:r>
              <a:rPr lang="ru-RU" sz="1800" b="1" dirty="0"/>
              <a:t> на </a:t>
            </a:r>
            <a:r>
              <a:rPr lang="ru-RU" sz="1800" b="1" dirty="0" err="1"/>
              <a:t>работата</a:t>
            </a:r>
            <a:r>
              <a:rPr lang="ru-RU" sz="1800" b="1" dirty="0"/>
              <a:t> ни и </a:t>
            </a:r>
            <a:r>
              <a:rPr lang="ru-RU" sz="1800" b="1" dirty="0" err="1"/>
              <a:t>извършва</a:t>
            </a:r>
            <a:r>
              <a:rPr lang="ru-RU" sz="1800" b="1" dirty="0"/>
              <a:t> </a:t>
            </a:r>
            <a:r>
              <a:rPr lang="ru-RU" sz="1800" b="1" dirty="0" err="1"/>
              <a:t>умишлени</a:t>
            </a:r>
            <a:r>
              <a:rPr lang="ru-RU" sz="1800" b="1" dirty="0"/>
              <a:t> действия, </a:t>
            </a:r>
            <a:r>
              <a:rPr lang="ru-RU" sz="1800" b="1" dirty="0" err="1"/>
              <a:t>уронващи</a:t>
            </a:r>
            <a:r>
              <a:rPr lang="ru-RU" sz="1800" b="1" dirty="0"/>
              <a:t> престижа и </a:t>
            </a:r>
            <a:r>
              <a:rPr lang="ru-RU" sz="1800" b="1" dirty="0" err="1"/>
              <a:t>интересите</a:t>
            </a:r>
            <a:r>
              <a:rPr lang="ru-RU" sz="1800" b="1" dirty="0"/>
              <a:t> на ДСОПЛ.</a:t>
            </a:r>
          </a:p>
          <a:p>
            <a:r>
              <a:rPr lang="ru-RU" sz="1800" b="1" dirty="0"/>
              <a:t>Конкретно:</a:t>
            </a:r>
          </a:p>
          <a:p>
            <a:r>
              <a:rPr lang="ru-RU" sz="1800" b="1" dirty="0"/>
              <a:t>1. С </a:t>
            </a:r>
            <a:r>
              <a:rPr lang="ru-RU" sz="1800" b="1" dirty="0" err="1"/>
              <a:t>Адв</a:t>
            </a:r>
            <a:r>
              <a:rPr lang="ru-RU" sz="1800" b="1" dirty="0"/>
              <a:t>. </a:t>
            </a:r>
            <a:r>
              <a:rPr lang="ru-RU" sz="1800" b="1" dirty="0" err="1"/>
              <a:t>Донева</a:t>
            </a:r>
            <a:r>
              <a:rPr lang="ru-RU" sz="1800" b="1" dirty="0"/>
              <a:t>- </a:t>
            </a:r>
            <a:r>
              <a:rPr lang="ru-RU" sz="1800" b="1" dirty="0" err="1"/>
              <a:t>препоръчана</a:t>
            </a:r>
            <a:r>
              <a:rPr lang="ru-RU" sz="1800" b="1" dirty="0"/>
              <a:t> и </a:t>
            </a:r>
            <a:r>
              <a:rPr lang="ru-RU" sz="1800" b="1" dirty="0" err="1"/>
              <a:t>ангажирана</a:t>
            </a:r>
            <a:r>
              <a:rPr lang="ru-RU" sz="1800" b="1" dirty="0"/>
              <a:t> от д-р </a:t>
            </a:r>
            <a:r>
              <a:rPr lang="ru-RU" sz="1800" b="1" dirty="0" err="1"/>
              <a:t>Памукова</a:t>
            </a:r>
            <a:r>
              <a:rPr lang="ru-RU" sz="1800" b="1" dirty="0"/>
              <a:t> </a:t>
            </a:r>
            <a:r>
              <a:rPr lang="ru-RU" sz="1800" b="1" dirty="0" err="1"/>
              <a:t>доведе</a:t>
            </a:r>
            <a:r>
              <a:rPr lang="ru-RU" sz="1800" b="1" dirty="0"/>
              <a:t> до </a:t>
            </a:r>
            <a:r>
              <a:rPr lang="ru-RU" sz="1800" b="1" dirty="0" err="1"/>
              <a:t>забавена</a:t>
            </a:r>
            <a:r>
              <a:rPr lang="ru-RU" sz="1800" b="1" dirty="0"/>
              <a:t> с 3 </a:t>
            </a:r>
            <a:r>
              <a:rPr lang="ru-RU" sz="1800" b="1" dirty="0" err="1"/>
              <a:t>месеца</a:t>
            </a:r>
            <a:r>
              <a:rPr lang="ru-RU" sz="1800" b="1" dirty="0"/>
              <a:t> регистрация в СГС на </a:t>
            </a:r>
            <a:r>
              <a:rPr lang="ru-RU" sz="1800" b="1" dirty="0" err="1"/>
              <a:t>Дружеството</a:t>
            </a:r>
            <a:r>
              <a:rPr lang="ru-RU" sz="1800" b="1" dirty="0"/>
              <a:t> и в последствие </a:t>
            </a:r>
            <a:r>
              <a:rPr lang="ru-RU" sz="1800" b="1" dirty="0" err="1"/>
              <a:t>сгрешена</a:t>
            </a:r>
            <a:r>
              <a:rPr lang="ru-RU" sz="1800" b="1" dirty="0"/>
              <a:t> </a:t>
            </a:r>
            <a:r>
              <a:rPr lang="ru-RU" sz="1800" b="1" dirty="0" err="1"/>
              <a:t>такава</a:t>
            </a:r>
            <a:r>
              <a:rPr lang="ru-RU" sz="1800" b="1" dirty="0"/>
              <a:t>, </a:t>
            </a:r>
            <a:r>
              <a:rPr lang="ru-RU" sz="1800" b="1" dirty="0" err="1"/>
              <a:t>която</a:t>
            </a:r>
            <a:r>
              <a:rPr lang="ru-RU" sz="1800" b="1" dirty="0"/>
              <a:t> </a:t>
            </a:r>
            <a:r>
              <a:rPr lang="ru-RU" sz="1800" b="1" dirty="0" err="1"/>
              <a:t>определя</a:t>
            </a:r>
            <a:r>
              <a:rPr lang="ru-RU" sz="1800" b="1" dirty="0"/>
              <a:t> </a:t>
            </a:r>
            <a:r>
              <a:rPr lang="ru-RU" sz="1800" b="1" dirty="0" err="1"/>
              <a:t>сега</a:t>
            </a:r>
            <a:r>
              <a:rPr lang="ru-RU" sz="1800" b="1" dirty="0"/>
              <a:t> </a:t>
            </a:r>
            <a:r>
              <a:rPr lang="ru-RU" sz="1800" b="1" dirty="0" err="1"/>
              <a:t>всички</a:t>
            </a:r>
            <a:r>
              <a:rPr lang="ru-RU" sz="1800" b="1" dirty="0"/>
              <a:t> </a:t>
            </a:r>
            <a:r>
              <a:rPr lang="ru-RU" sz="1800" b="1" dirty="0" err="1"/>
              <a:t>членове</a:t>
            </a:r>
            <a:r>
              <a:rPr lang="ru-RU" sz="1800" b="1" dirty="0"/>
              <a:t> на УС да </a:t>
            </a:r>
            <a:r>
              <a:rPr lang="ru-RU" sz="1800" b="1" dirty="0" err="1"/>
              <a:t>представляват</a:t>
            </a:r>
            <a:r>
              <a:rPr lang="ru-RU" sz="1800" b="1" dirty="0"/>
              <a:t> </a:t>
            </a:r>
            <a:r>
              <a:rPr lang="ru-RU" sz="1800" b="1" dirty="0" err="1"/>
              <a:t>общо</a:t>
            </a:r>
            <a:r>
              <a:rPr lang="ru-RU" sz="1800" b="1" dirty="0"/>
              <a:t> </a:t>
            </a:r>
            <a:r>
              <a:rPr lang="ru-RU" sz="1800" b="1" dirty="0" err="1"/>
              <a:t>Дружеството</a:t>
            </a:r>
            <a:r>
              <a:rPr lang="ru-RU" sz="1800" b="1" dirty="0"/>
              <a:t> и </a:t>
            </a:r>
            <a:r>
              <a:rPr lang="ru-RU" sz="1800" b="1" dirty="0" err="1"/>
              <a:t>поставяйки</a:t>
            </a:r>
            <a:r>
              <a:rPr lang="ru-RU" sz="1800" b="1" dirty="0"/>
              <a:t> ни по </a:t>
            </a:r>
            <a:r>
              <a:rPr lang="ru-RU" sz="1800" b="1" dirty="0" err="1"/>
              <a:t>този</a:t>
            </a:r>
            <a:r>
              <a:rPr lang="ru-RU" sz="1800" b="1" dirty="0"/>
              <a:t> начин </a:t>
            </a:r>
            <a:r>
              <a:rPr lang="ru-RU" sz="1800" b="1" dirty="0" err="1"/>
              <a:t>във</a:t>
            </a:r>
            <a:r>
              <a:rPr lang="ru-RU" sz="1800" b="1" dirty="0"/>
              <a:t> </a:t>
            </a:r>
            <a:r>
              <a:rPr lang="ru-RU" sz="1800" b="1" dirty="0" err="1"/>
              <a:t>фактическа</a:t>
            </a:r>
            <a:r>
              <a:rPr lang="ru-RU" sz="1800" b="1" dirty="0"/>
              <a:t> </a:t>
            </a:r>
            <a:r>
              <a:rPr lang="ru-RU" sz="1800" b="1" dirty="0" err="1"/>
              <a:t>невъзможност</a:t>
            </a:r>
            <a:r>
              <a:rPr lang="ru-RU" sz="1800" b="1" dirty="0"/>
              <a:t> да подпишем </a:t>
            </a:r>
            <a:r>
              <a:rPr lang="ru-RU" sz="1800" b="1" dirty="0" err="1"/>
              <a:t>Споразумението</a:t>
            </a:r>
            <a:r>
              <a:rPr lang="ru-RU" sz="1800" b="1" dirty="0"/>
              <a:t> с Василев /</a:t>
            </a:r>
            <a:r>
              <a:rPr lang="ru-RU" sz="1800" b="1" dirty="0" err="1"/>
              <a:t>финансови</a:t>
            </a:r>
            <a:r>
              <a:rPr lang="ru-RU" sz="1800" b="1" dirty="0"/>
              <a:t> загуби/, </a:t>
            </a:r>
          </a:p>
          <a:p>
            <a:r>
              <a:rPr lang="ru-RU" sz="1800" b="1" dirty="0"/>
              <a:t>2. Фирма </a:t>
            </a:r>
            <a:r>
              <a:rPr lang="ru-RU" sz="1800" b="1" dirty="0" err="1"/>
              <a:t>Мултиспорт</a:t>
            </a:r>
            <a:r>
              <a:rPr lang="ru-RU" sz="1800" b="1" dirty="0"/>
              <a:t>- фирма </a:t>
            </a:r>
            <a:r>
              <a:rPr lang="ru-RU" sz="1800" b="1" dirty="0" err="1"/>
              <a:t>ангажирана</a:t>
            </a:r>
            <a:r>
              <a:rPr lang="ru-RU" sz="1800" b="1" dirty="0"/>
              <a:t> от д-р </a:t>
            </a:r>
            <a:r>
              <a:rPr lang="ru-RU" sz="1800" b="1" dirty="0" err="1"/>
              <a:t>Памукова</a:t>
            </a:r>
            <a:r>
              <a:rPr lang="ru-RU" sz="1800" b="1" dirty="0"/>
              <a:t> , довела до </a:t>
            </a:r>
            <a:r>
              <a:rPr lang="ru-RU" sz="1800" b="1" dirty="0" err="1"/>
              <a:t>загуба</a:t>
            </a:r>
            <a:r>
              <a:rPr lang="ru-RU" sz="1800" b="1" dirty="0"/>
              <a:t> от 400 лева приход от </a:t>
            </a:r>
            <a:r>
              <a:rPr lang="ru-RU" sz="1800" b="1" dirty="0" err="1"/>
              <a:t>щанд</a:t>
            </a:r>
            <a:r>
              <a:rPr lang="ru-RU" sz="1800" b="1" dirty="0"/>
              <a:t> и </a:t>
            </a:r>
            <a:r>
              <a:rPr lang="ru-RU" sz="1800" b="1" dirty="0" err="1"/>
              <a:t>напрежение</a:t>
            </a:r>
            <a:r>
              <a:rPr lang="ru-RU" sz="1800" b="1" dirty="0"/>
              <a:t> в УС и КК.</a:t>
            </a:r>
          </a:p>
          <a:p>
            <a:r>
              <a:rPr lang="ru-RU" sz="1800" b="1" dirty="0"/>
              <a:t>3. Оказан </a:t>
            </a:r>
            <a:r>
              <a:rPr lang="ru-RU" sz="1800" b="1" dirty="0" err="1"/>
              <a:t>вербален</a:t>
            </a:r>
            <a:r>
              <a:rPr lang="ru-RU" sz="1800" b="1" dirty="0"/>
              <a:t> , сексуален и </a:t>
            </a:r>
            <a:r>
              <a:rPr lang="ru-RU" sz="1800" b="1" dirty="0" err="1"/>
              <a:t>телефонен</a:t>
            </a:r>
            <a:r>
              <a:rPr lang="ru-RU" sz="1800" b="1" dirty="0"/>
              <a:t> тормоз на д-р </a:t>
            </a:r>
            <a:r>
              <a:rPr lang="ru-RU" sz="1800" b="1" dirty="0" err="1"/>
              <a:t>Памукова</a:t>
            </a:r>
            <a:r>
              <a:rPr lang="ru-RU" sz="1800" b="1" dirty="0"/>
              <a:t> </a:t>
            </a:r>
            <a:r>
              <a:rPr lang="ru-RU" sz="1800" b="1" dirty="0" err="1"/>
              <a:t>върху</a:t>
            </a:r>
            <a:r>
              <a:rPr lang="ru-RU" sz="1800" b="1" dirty="0"/>
              <a:t> председателя д-р </a:t>
            </a:r>
            <a:r>
              <a:rPr lang="ru-RU" sz="1800" b="1" dirty="0" err="1"/>
              <a:t>Миндов</a:t>
            </a:r>
            <a:r>
              <a:rPr lang="ru-RU" sz="1800" b="1" dirty="0"/>
              <a:t>, </a:t>
            </a:r>
            <a:r>
              <a:rPr lang="ru-RU" sz="1800" b="1" dirty="0" err="1"/>
              <a:t>разпостранение</a:t>
            </a:r>
            <a:r>
              <a:rPr lang="ru-RU" sz="1800" b="1" dirty="0"/>
              <a:t> на </a:t>
            </a:r>
            <a:r>
              <a:rPr lang="ru-RU" sz="1800" b="1" dirty="0" err="1"/>
              <a:t>слухове</a:t>
            </a:r>
            <a:r>
              <a:rPr lang="ru-RU" sz="1800" b="1" dirty="0"/>
              <a:t> за </a:t>
            </a:r>
            <a:r>
              <a:rPr lang="ru-RU" sz="1800" b="1" dirty="0" err="1"/>
              <a:t>финасови</a:t>
            </a:r>
            <a:r>
              <a:rPr lang="ru-RU" sz="1800" b="1" dirty="0"/>
              <a:t> злоупотреби от председателя </a:t>
            </a:r>
            <a:r>
              <a:rPr lang="ru-RU" sz="1800" b="1" dirty="0" err="1" smtClean="0"/>
              <a:t>цитирам</a:t>
            </a:r>
            <a:r>
              <a:rPr lang="ru-RU" sz="1800" b="1" dirty="0" smtClean="0"/>
              <a:t>:  </a:t>
            </a:r>
            <a:r>
              <a:rPr lang="ru-RU" sz="1800" b="1" dirty="0"/>
              <a:t>" </a:t>
            </a:r>
            <a:r>
              <a:rPr lang="ru-RU" sz="1800" b="1" dirty="0" err="1"/>
              <a:t>Краде</a:t>
            </a:r>
            <a:r>
              <a:rPr lang="ru-RU" sz="1800" b="1" dirty="0"/>
              <a:t> </a:t>
            </a:r>
            <a:r>
              <a:rPr lang="ru-RU" sz="1800" b="1" dirty="0" err="1"/>
              <a:t>повече</a:t>
            </a:r>
            <a:r>
              <a:rPr lang="ru-RU" sz="1800" b="1" dirty="0"/>
              <a:t> от д-р Василев". </a:t>
            </a:r>
            <a:endParaRPr lang="ru-RU" sz="1800" b="1" dirty="0" smtClean="0"/>
          </a:p>
          <a:p>
            <a:r>
              <a:rPr lang="ru-RU" sz="1800" b="1" dirty="0" err="1" smtClean="0"/>
              <a:t>Разпространението</a:t>
            </a:r>
            <a:r>
              <a:rPr lang="ru-RU" sz="1800" b="1" dirty="0" smtClean="0"/>
              <a:t> </a:t>
            </a:r>
            <a:r>
              <a:rPr lang="ru-RU" sz="1800" b="1" dirty="0"/>
              <a:t>на </a:t>
            </a:r>
            <a:r>
              <a:rPr lang="ru-RU" sz="1800" b="1" dirty="0" err="1"/>
              <a:t>подобни</a:t>
            </a:r>
            <a:r>
              <a:rPr lang="ru-RU" sz="1800" b="1" dirty="0"/>
              <a:t> </a:t>
            </a:r>
            <a:r>
              <a:rPr lang="ru-RU" sz="1800" b="1" dirty="0" err="1"/>
              <a:t>неистини</a:t>
            </a:r>
            <a:r>
              <a:rPr lang="ru-RU" sz="1800" b="1" dirty="0"/>
              <a:t> води до отлив на </a:t>
            </a:r>
            <a:r>
              <a:rPr lang="ru-RU" sz="1800" b="1" dirty="0" err="1"/>
              <a:t>членска</a:t>
            </a:r>
            <a:r>
              <a:rPr lang="ru-RU" sz="1800" b="1" dirty="0"/>
              <a:t> </a:t>
            </a:r>
            <a:r>
              <a:rPr lang="ru-RU" sz="1800" b="1" dirty="0" err="1"/>
              <a:t>маса</a:t>
            </a:r>
            <a:r>
              <a:rPr lang="ru-RU" sz="1800" b="1" dirty="0"/>
              <a:t> и </a:t>
            </a:r>
            <a:r>
              <a:rPr lang="ru-RU" sz="1800" b="1" dirty="0" err="1"/>
              <a:t>спонсори</a:t>
            </a:r>
            <a:r>
              <a:rPr lang="ru-RU" sz="1800" b="1" dirty="0"/>
              <a:t>, </a:t>
            </a:r>
            <a:r>
              <a:rPr lang="ru-RU" sz="1800" b="1" dirty="0" err="1"/>
              <a:t>което</a:t>
            </a:r>
            <a:r>
              <a:rPr lang="ru-RU" sz="1800" b="1" dirty="0"/>
              <a:t> </a:t>
            </a:r>
            <a:r>
              <a:rPr lang="ru-RU" sz="1800" b="1" dirty="0" err="1"/>
              <a:t>пряко</a:t>
            </a:r>
            <a:r>
              <a:rPr lang="ru-RU" sz="1800" b="1" dirty="0"/>
              <a:t> води да </a:t>
            </a:r>
            <a:r>
              <a:rPr lang="ru-RU" sz="1800" b="1" dirty="0" err="1"/>
              <a:t>финасови</a:t>
            </a:r>
            <a:r>
              <a:rPr lang="ru-RU" sz="1800" b="1" dirty="0"/>
              <a:t> загуби в момента и в </a:t>
            </a:r>
            <a:r>
              <a:rPr lang="ru-RU" sz="1800" b="1" dirty="0" err="1"/>
              <a:t>бъдеще</a:t>
            </a:r>
            <a:r>
              <a:rPr lang="ru-RU" sz="1800" b="1" dirty="0"/>
              <a:t>.</a:t>
            </a:r>
          </a:p>
          <a:p>
            <a:r>
              <a:rPr lang="ru-RU" sz="1800" b="1" dirty="0"/>
              <a:t>4. </a:t>
            </a:r>
            <a:r>
              <a:rPr lang="ru-RU" sz="1800" b="1" dirty="0" err="1"/>
              <a:t>Подронване</a:t>
            </a:r>
            <a:r>
              <a:rPr lang="ru-RU" sz="1800" b="1" dirty="0"/>
              <a:t> имиджа на </a:t>
            </a:r>
            <a:r>
              <a:rPr lang="ru-RU" sz="1800" b="1" dirty="0" err="1"/>
              <a:t>Дружеството</a:t>
            </a:r>
            <a:r>
              <a:rPr lang="ru-RU" sz="1800" b="1" dirty="0"/>
              <a:t>, чрез </a:t>
            </a:r>
            <a:r>
              <a:rPr lang="ru-RU" sz="1800" b="1" dirty="0" err="1"/>
              <a:t>разпространяване</a:t>
            </a:r>
            <a:r>
              <a:rPr lang="ru-RU" sz="1800" b="1" dirty="0"/>
              <a:t> на </a:t>
            </a:r>
            <a:r>
              <a:rPr lang="ru-RU" sz="1800" b="1" dirty="0" err="1"/>
              <a:t>неверни</a:t>
            </a:r>
            <a:r>
              <a:rPr lang="ru-RU" sz="1800" b="1" dirty="0"/>
              <a:t> </a:t>
            </a:r>
            <a:r>
              <a:rPr lang="ru-RU" sz="1800" b="1" dirty="0" err="1"/>
              <a:t>факти</a:t>
            </a:r>
            <a:r>
              <a:rPr lang="ru-RU" sz="1800" b="1" dirty="0"/>
              <a:t> в </a:t>
            </a:r>
            <a:r>
              <a:rPr lang="ru-RU" sz="1800" b="1" dirty="0" err="1"/>
              <a:t>публичното</a:t>
            </a:r>
            <a:r>
              <a:rPr lang="ru-RU" sz="1800" b="1" dirty="0"/>
              <a:t> пространство- </a:t>
            </a:r>
            <a:r>
              <a:rPr lang="ru-RU" sz="1800" b="1" dirty="0" err="1"/>
              <a:t>социалните</a:t>
            </a:r>
            <a:r>
              <a:rPr lang="ru-RU" sz="1800" b="1" dirty="0"/>
              <a:t> мрежи </a:t>
            </a:r>
            <a:r>
              <a:rPr lang="ru-RU" sz="1800" b="1" dirty="0" err="1"/>
              <a:t>фейсбук</a:t>
            </a:r>
            <a:r>
              <a:rPr lang="ru-RU" sz="1800" b="1" dirty="0"/>
              <a:t> и при </a:t>
            </a:r>
            <a:r>
              <a:rPr lang="ru-RU" sz="1800" b="1" dirty="0" err="1"/>
              <a:t>личен</a:t>
            </a:r>
            <a:r>
              <a:rPr lang="ru-RU" sz="1800" b="1" dirty="0"/>
              <a:t> контакт с </a:t>
            </a:r>
            <a:r>
              <a:rPr lang="ru-RU" sz="1800" b="1" dirty="0" err="1"/>
              <a:t>колеги</a:t>
            </a:r>
            <a:r>
              <a:rPr lang="ru-RU" sz="1800" b="1" dirty="0"/>
              <a:t> и </a:t>
            </a:r>
            <a:r>
              <a:rPr lang="ru-RU" sz="1800" b="1" dirty="0" err="1"/>
              <a:t>фирмени</a:t>
            </a:r>
            <a:r>
              <a:rPr lang="ru-RU" sz="1800" b="1" dirty="0"/>
              <a:t> представители/ </a:t>
            </a:r>
            <a:r>
              <a:rPr lang="ru-RU" sz="1800" b="1" dirty="0" err="1"/>
              <a:t>Финасови</a:t>
            </a:r>
            <a:r>
              <a:rPr lang="ru-RU" sz="1800" b="1" dirty="0"/>
              <a:t> загуби/.</a:t>
            </a:r>
          </a:p>
          <a:p>
            <a:r>
              <a:rPr lang="ru-RU" sz="1800" b="1" dirty="0"/>
              <a:t> 5. </a:t>
            </a:r>
            <a:r>
              <a:rPr lang="ru-RU" sz="1800" b="1" dirty="0" err="1"/>
              <a:t>Манипулации</a:t>
            </a:r>
            <a:r>
              <a:rPr lang="ru-RU" sz="1800" b="1" dirty="0"/>
              <a:t> в </a:t>
            </a:r>
            <a:r>
              <a:rPr lang="ru-RU" sz="1800" b="1" dirty="0" err="1"/>
              <a:t>Пощата</a:t>
            </a:r>
            <a:r>
              <a:rPr lang="ru-RU" sz="1800" b="1" dirty="0"/>
              <a:t> на </a:t>
            </a:r>
            <a:r>
              <a:rPr lang="ru-RU" sz="1800" b="1" dirty="0" err="1"/>
              <a:t>дружеството</a:t>
            </a:r>
            <a:r>
              <a:rPr lang="ru-RU" sz="1800" b="1" dirty="0"/>
              <a:t> довела до </a:t>
            </a:r>
            <a:r>
              <a:rPr lang="ru-RU" sz="1800" b="1" dirty="0" err="1"/>
              <a:t>изтрити</a:t>
            </a:r>
            <a:r>
              <a:rPr lang="ru-RU" sz="1800" b="1" dirty="0"/>
              <a:t> заявки за участие от </a:t>
            </a:r>
            <a:r>
              <a:rPr lang="ru-RU" sz="1800" b="1" dirty="0" err="1"/>
              <a:t>фирми</a:t>
            </a:r>
            <a:r>
              <a:rPr lang="ru-RU" sz="1800" b="1" dirty="0"/>
              <a:t>- </a:t>
            </a:r>
            <a:r>
              <a:rPr lang="ru-RU" sz="1800" b="1" dirty="0" err="1"/>
              <a:t>спонсори</a:t>
            </a:r>
            <a:r>
              <a:rPr lang="ru-RU" sz="1800" b="1" dirty="0"/>
              <a:t> и </a:t>
            </a:r>
            <a:r>
              <a:rPr lang="ru-RU" sz="1800" b="1" dirty="0" err="1"/>
              <a:t>пряко</a:t>
            </a:r>
            <a:r>
              <a:rPr lang="ru-RU" sz="1800" b="1" dirty="0"/>
              <a:t> довели до </a:t>
            </a:r>
            <a:r>
              <a:rPr lang="ru-RU" sz="1800" b="1" dirty="0" err="1"/>
              <a:t>големи</a:t>
            </a:r>
            <a:r>
              <a:rPr lang="ru-RU" sz="1800" b="1" dirty="0"/>
              <a:t> </a:t>
            </a:r>
            <a:r>
              <a:rPr lang="ru-RU" sz="1800" b="1" dirty="0" err="1"/>
              <a:t>финансови</a:t>
            </a:r>
            <a:r>
              <a:rPr lang="ru-RU" sz="1800" b="1" dirty="0"/>
              <a:t> </a:t>
            </a:r>
            <a:r>
              <a:rPr lang="ru-RU" sz="1800" b="1" dirty="0" err="1"/>
              <a:t>щети</a:t>
            </a:r>
            <a:r>
              <a:rPr lang="ru-RU" sz="1800" b="1" dirty="0"/>
              <a:t> на </a:t>
            </a:r>
            <a:r>
              <a:rPr lang="ru-RU" sz="1800" b="1" dirty="0" err="1"/>
              <a:t>дружеството</a:t>
            </a:r>
            <a:r>
              <a:rPr lang="ru-RU" sz="1800" b="1" dirty="0"/>
              <a:t>.</a:t>
            </a:r>
          </a:p>
          <a:p>
            <a:r>
              <a:rPr lang="ru-RU" sz="1800" b="1" dirty="0"/>
              <a:t>С </a:t>
            </a:r>
            <a:r>
              <a:rPr lang="ru-RU" sz="1800" b="1" dirty="0" err="1"/>
              <a:t>настоящето</a:t>
            </a:r>
            <a:r>
              <a:rPr lang="ru-RU" sz="1800" b="1" dirty="0"/>
              <a:t> </a:t>
            </a:r>
            <a:r>
              <a:rPr lang="ru-RU" sz="1800" b="1" dirty="0" err="1"/>
              <a:t>писмо</a:t>
            </a:r>
            <a:r>
              <a:rPr lang="ru-RU" sz="1800" b="1" dirty="0"/>
              <a:t> Ви </a:t>
            </a:r>
            <a:r>
              <a:rPr lang="ru-RU" sz="1800" b="1" dirty="0" err="1"/>
              <a:t>сезирам</a:t>
            </a:r>
            <a:r>
              <a:rPr lang="ru-RU" sz="1800" b="1" dirty="0"/>
              <a:t> </a:t>
            </a:r>
            <a:r>
              <a:rPr lang="ru-RU" sz="1800" b="1" dirty="0" err="1"/>
              <a:t>официално</a:t>
            </a:r>
            <a:r>
              <a:rPr lang="ru-RU" sz="1800" b="1" dirty="0"/>
              <a:t> за </a:t>
            </a:r>
            <a:r>
              <a:rPr lang="ru-RU" sz="1800" b="1" dirty="0" err="1"/>
              <a:t>предприемане</a:t>
            </a:r>
            <a:r>
              <a:rPr lang="ru-RU" sz="1800" b="1" dirty="0"/>
              <a:t> на мерки за </a:t>
            </a:r>
            <a:r>
              <a:rPr lang="ru-RU" sz="1800" b="1" dirty="0" err="1"/>
              <a:t>предотвратяване</a:t>
            </a:r>
            <a:r>
              <a:rPr lang="ru-RU" sz="1800" b="1" dirty="0"/>
              <a:t> на ГОЛЕМИ </a:t>
            </a:r>
            <a:r>
              <a:rPr lang="ru-RU" sz="1800" b="1" dirty="0" err="1"/>
              <a:t>финасови</a:t>
            </a:r>
            <a:r>
              <a:rPr lang="ru-RU" sz="1800" b="1" dirty="0"/>
              <a:t> загуби за </a:t>
            </a:r>
            <a:r>
              <a:rPr lang="ru-RU" sz="1800" b="1" dirty="0" err="1"/>
              <a:t>Дружеството</a:t>
            </a:r>
            <a:r>
              <a:rPr lang="ru-RU" sz="1800" b="1" dirty="0"/>
              <a:t> </a:t>
            </a:r>
            <a:r>
              <a:rPr lang="ru-RU" sz="1800" b="1" dirty="0" err="1"/>
              <a:t>причинени</a:t>
            </a:r>
            <a:r>
              <a:rPr lang="ru-RU" sz="1800" b="1" dirty="0"/>
              <a:t> </a:t>
            </a:r>
            <a:r>
              <a:rPr lang="ru-RU" sz="1800" b="1" dirty="0" err="1"/>
              <a:t>към</a:t>
            </a:r>
            <a:r>
              <a:rPr lang="ru-RU" sz="1800" b="1" dirty="0"/>
              <a:t> момента от д-р </a:t>
            </a:r>
            <a:r>
              <a:rPr lang="ru-RU" sz="1800" b="1" dirty="0" err="1"/>
              <a:t>Памукова</a:t>
            </a:r>
            <a:r>
              <a:rPr lang="ru-RU" sz="1800" b="1" dirty="0"/>
              <a:t> и </a:t>
            </a:r>
            <a:r>
              <a:rPr lang="ru-RU" sz="1800" b="1" dirty="0" err="1"/>
              <a:t>призовавам</a:t>
            </a:r>
            <a:r>
              <a:rPr lang="ru-RU" sz="1800" b="1" dirty="0"/>
              <a:t> да и се </a:t>
            </a:r>
            <a:r>
              <a:rPr lang="ru-RU" sz="1800" b="1" dirty="0" err="1"/>
              <a:t>потърси</a:t>
            </a:r>
            <a:r>
              <a:rPr lang="ru-RU" sz="1800" b="1" dirty="0"/>
              <a:t> </a:t>
            </a:r>
            <a:r>
              <a:rPr lang="ru-RU" sz="1800" b="1" dirty="0" err="1"/>
              <a:t>персонална</a:t>
            </a:r>
            <a:r>
              <a:rPr lang="ru-RU" sz="1800" b="1" dirty="0"/>
              <a:t> </a:t>
            </a:r>
            <a:r>
              <a:rPr lang="ru-RU" sz="1800" b="1" dirty="0" err="1"/>
              <a:t>отговорност</a:t>
            </a:r>
            <a:r>
              <a:rPr lang="ru-RU" sz="1800" b="1" dirty="0"/>
              <a:t> за </a:t>
            </a:r>
            <a:r>
              <a:rPr lang="ru-RU" sz="1800" b="1" dirty="0" err="1"/>
              <a:t>нанесените</a:t>
            </a:r>
            <a:r>
              <a:rPr lang="ru-RU" sz="1800" b="1" dirty="0"/>
              <a:t> ни </a:t>
            </a:r>
            <a:r>
              <a:rPr lang="ru-RU" sz="1800" b="1" dirty="0" err="1"/>
              <a:t>към</a:t>
            </a:r>
            <a:r>
              <a:rPr lang="ru-RU" sz="1800" b="1" dirty="0"/>
              <a:t> момента </a:t>
            </a:r>
            <a:r>
              <a:rPr lang="ru-RU" sz="1800" b="1" dirty="0" err="1"/>
              <a:t>щети</a:t>
            </a:r>
            <a:r>
              <a:rPr lang="ru-RU" sz="1800" b="1" dirty="0"/>
              <a:t> .</a:t>
            </a:r>
          </a:p>
          <a:p>
            <a:r>
              <a:rPr lang="ru-RU" sz="1800" b="1" dirty="0" err="1"/>
              <a:t>Смятам</a:t>
            </a:r>
            <a:r>
              <a:rPr lang="ru-RU" sz="1800" b="1" dirty="0"/>
              <a:t>, че </a:t>
            </a:r>
            <a:r>
              <a:rPr lang="ru-RU" sz="1800" b="1" dirty="0" err="1"/>
              <a:t>тези</a:t>
            </a:r>
            <a:r>
              <a:rPr lang="ru-RU" sz="1800" b="1" dirty="0"/>
              <a:t> </a:t>
            </a:r>
            <a:r>
              <a:rPr lang="ru-RU" sz="1800" b="1" dirty="0" err="1"/>
              <a:t>дейности</a:t>
            </a:r>
            <a:r>
              <a:rPr lang="ru-RU" sz="1800" b="1" dirty="0"/>
              <a:t> на д-р </a:t>
            </a:r>
            <a:r>
              <a:rPr lang="ru-RU" sz="1800" b="1" dirty="0" err="1"/>
              <a:t>Памукова</a:t>
            </a:r>
            <a:r>
              <a:rPr lang="ru-RU" sz="1800" b="1" dirty="0"/>
              <a:t> подлежат на финансов </a:t>
            </a:r>
            <a:r>
              <a:rPr lang="ru-RU" sz="1800" b="1" dirty="0" err="1"/>
              <a:t>контрол</a:t>
            </a:r>
            <a:r>
              <a:rPr lang="ru-RU" sz="1800" b="1" dirty="0"/>
              <a:t> и санкции вкл. </a:t>
            </a:r>
            <a:r>
              <a:rPr lang="ru-RU" sz="1800" b="1" dirty="0" err="1"/>
              <a:t>преустановяване</a:t>
            </a:r>
            <a:r>
              <a:rPr lang="ru-RU" sz="1800" b="1" dirty="0"/>
              <a:t> на членство в </a:t>
            </a:r>
            <a:r>
              <a:rPr lang="ru-RU" sz="1800" b="1" dirty="0" err="1"/>
              <a:t>Дружеството</a:t>
            </a:r>
            <a:r>
              <a:rPr lang="ru-RU" sz="1800" b="1" dirty="0"/>
              <a:t> </a:t>
            </a:r>
            <a:r>
              <a:rPr lang="ru-RU" sz="1800" b="1" dirty="0" err="1"/>
              <a:t>съгласно</a:t>
            </a:r>
            <a:r>
              <a:rPr lang="ru-RU" sz="1800" b="1" dirty="0"/>
              <a:t> чл.19, ал.3 от Устава на ДСОПЛ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33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76672"/>
            <a:ext cx="6777317" cy="6048672"/>
          </a:xfrm>
        </p:spPr>
        <p:txBody>
          <a:bodyPr>
            <a:normAutofit fontScale="70000" lnSpcReduction="20000"/>
          </a:bodyPr>
          <a:lstStyle/>
          <a:p>
            <a:r>
              <a:rPr lang="bg-BG" sz="1700" b="1" dirty="0" smtClean="0">
                <a:solidFill>
                  <a:srgbClr val="FF0000"/>
                </a:solidFill>
              </a:rPr>
              <a:t>Януари 2017:</a:t>
            </a:r>
          </a:p>
          <a:p>
            <a:endParaRPr lang="bg-BG" sz="1700" b="1" dirty="0"/>
          </a:p>
          <a:p>
            <a:endParaRPr lang="bg-BG" sz="1700" b="1" dirty="0" smtClean="0"/>
          </a:p>
          <a:p>
            <a:r>
              <a:rPr lang="bg-BG" sz="1700" b="1" dirty="0" smtClean="0"/>
              <a:t>Изх</a:t>
            </a:r>
            <a:r>
              <a:rPr lang="bg-BG" sz="1700" b="1" dirty="0"/>
              <a:t>. № 1/29.12.2016г.</a:t>
            </a:r>
          </a:p>
          <a:p>
            <a:r>
              <a:rPr lang="bg-BG" sz="1700" b="1" dirty="0"/>
              <a:t>ДО: Д-Р ПЕТЪР МОСКОВ</a:t>
            </a:r>
          </a:p>
          <a:p>
            <a:r>
              <a:rPr lang="bg-BG" sz="1700" b="1" dirty="0"/>
              <a:t>МИНИСТЪР НА ЗДРАВЕОПАЗВАНЕТО</a:t>
            </a:r>
          </a:p>
          <a:p>
            <a:r>
              <a:rPr lang="bg-BG" sz="1700" b="1" dirty="0"/>
              <a:t>Копие ДО:</a:t>
            </a:r>
          </a:p>
          <a:p>
            <a:r>
              <a:rPr lang="bg-BG" sz="1700" b="1" dirty="0"/>
              <a:t>Д-Р ВЕНЦИСЛАВ ГРОЗЕВ</a:t>
            </a:r>
          </a:p>
          <a:p>
            <a:r>
              <a:rPr lang="bg-BG" sz="1700" b="1" dirty="0"/>
              <a:t>ПРЕДСЕДАТЕЛ НА </a:t>
            </a:r>
            <a:r>
              <a:rPr lang="bg-BG" sz="1700" b="1" dirty="0" smtClean="0"/>
              <a:t>БЛС</a:t>
            </a:r>
          </a:p>
          <a:p>
            <a:endParaRPr lang="bg-BG" sz="1700" b="1" dirty="0"/>
          </a:p>
          <a:p>
            <a:r>
              <a:rPr lang="ru-RU" b="1" dirty="0"/>
              <a:t>ОТНОСНО: Частично </a:t>
            </a:r>
            <a:r>
              <a:rPr lang="ru-RU" b="1" dirty="0" err="1"/>
              <a:t>изплащане</a:t>
            </a:r>
            <a:r>
              <a:rPr lang="ru-RU" b="1" dirty="0"/>
              <a:t> на </a:t>
            </a:r>
            <a:r>
              <a:rPr lang="ru-RU" b="1" dirty="0" err="1"/>
              <a:t>сумите</a:t>
            </a:r>
            <a:r>
              <a:rPr lang="ru-RU" b="1" dirty="0"/>
              <a:t> по чл.37 от ЗЗО </a:t>
            </a:r>
            <a:r>
              <a:rPr lang="ru-RU" b="1" dirty="0" err="1"/>
              <a:t>дължими</a:t>
            </a:r>
            <a:r>
              <a:rPr lang="ru-RU" b="1" dirty="0"/>
              <a:t> за м.10.2016г. на</a:t>
            </a:r>
          </a:p>
          <a:p>
            <a:r>
              <a:rPr lang="ru-RU" b="1" dirty="0" err="1"/>
              <a:t>Общопрактикуващите</a:t>
            </a:r>
            <a:r>
              <a:rPr lang="ru-RU" b="1" dirty="0"/>
              <a:t> лекари от гр. </a:t>
            </a:r>
            <a:r>
              <a:rPr lang="ru-RU" b="1" dirty="0" smtClean="0"/>
              <a:t>София</a:t>
            </a:r>
          </a:p>
          <a:p>
            <a:endParaRPr lang="ru-RU" b="1" dirty="0"/>
          </a:p>
          <a:p>
            <a:r>
              <a:rPr lang="bg-BG" b="1" dirty="0"/>
              <a:t>Г-н Министър,</a:t>
            </a:r>
          </a:p>
          <a:p>
            <a:r>
              <a:rPr lang="ru-RU" b="1" dirty="0" err="1"/>
              <a:t>През</a:t>
            </a:r>
            <a:r>
              <a:rPr lang="ru-RU" b="1" dirty="0"/>
              <a:t> </a:t>
            </a:r>
            <a:r>
              <a:rPr lang="ru-RU" b="1" dirty="0" err="1"/>
              <a:t>месец</a:t>
            </a:r>
            <a:r>
              <a:rPr lang="ru-RU" b="1" dirty="0"/>
              <a:t> </a:t>
            </a:r>
            <a:r>
              <a:rPr lang="ru-RU" b="1" dirty="0" err="1"/>
              <a:t>Декември</a:t>
            </a:r>
            <a:r>
              <a:rPr lang="ru-RU" b="1" dirty="0"/>
              <a:t> 2016 година на </a:t>
            </a:r>
            <a:r>
              <a:rPr lang="ru-RU" b="1" dirty="0" err="1"/>
              <a:t>Общопрактикуващите</a:t>
            </a:r>
            <a:r>
              <a:rPr lang="ru-RU" b="1" dirty="0"/>
              <a:t> лекари в гр. София </a:t>
            </a:r>
            <a:r>
              <a:rPr lang="ru-RU" b="1" dirty="0" err="1"/>
              <a:t>са</a:t>
            </a:r>
            <a:endParaRPr lang="ru-RU" b="1" dirty="0"/>
          </a:p>
          <a:p>
            <a:r>
              <a:rPr lang="ru-RU" b="1" dirty="0" err="1"/>
              <a:t>преведени</a:t>
            </a:r>
            <a:r>
              <a:rPr lang="ru-RU" b="1" dirty="0"/>
              <a:t>/</a:t>
            </a:r>
            <a:r>
              <a:rPr lang="ru-RU" b="1" dirty="0" err="1"/>
              <a:t>изплатени</a:t>
            </a:r>
            <a:r>
              <a:rPr lang="ru-RU" b="1" dirty="0"/>
              <a:t> частично </a:t>
            </a:r>
            <a:r>
              <a:rPr lang="ru-RU" b="1" dirty="0" err="1"/>
              <a:t>дължими</a:t>
            </a:r>
            <a:r>
              <a:rPr lang="ru-RU" b="1" dirty="0"/>
              <a:t> и </a:t>
            </a:r>
            <a:r>
              <a:rPr lang="ru-RU" b="1" dirty="0" err="1"/>
              <a:t>фактурирани</a:t>
            </a:r>
            <a:r>
              <a:rPr lang="ru-RU" b="1" dirty="0"/>
              <a:t> </a:t>
            </a:r>
            <a:r>
              <a:rPr lang="ru-RU" b="1" dirty="0" err="1"/>
              <a:t>суми</a:t>
            </a:r>
            <a:r>
              <a:rPr lang="ru-RU" b="1" dirty="0"/>
              <a:t> по чл.37 от ЗЗО за м.</a:t>
            </a:r>
          </a:p>
          <a:p>
            <a:r>
              <a:rPr lang="bg-BG" b="1" dirty="0"/>
              <a:t>Октомври 2016г.</a:t>
            </a:r>
          </a:p>
          <a:p>
            <a:r>
              <a:rPr lang="ru-RU" b="1" dirty="0" err="1"/>
              <a:t>Във</a:t>
            </a:r>
            <a:r>
              <a:rPr lang="ru-RU" b="1" dirty="0"/>
              <a:t> </a:t>
            </a:r>
            <a:r>
              <a:rPr lang="ru-RU" b="1" dirty="0" err="1"/>
              <a:t>връзка</a:t>
            </a:r>
            <a:r>
              <a:rPr lang="ru-RU" b="1" dirty="0"/>
              <a:t> с </a:t>
            </a:r>
            <a:r>
              <a:rPr lang="ru-RU" b="1" dirty="0" err="1"/>
              <a:t>така</a:t>
            </a:r>
            <a:r>
              <a:rPr lang="ru-RU" b="1" dirty="0"/>
              <a:t> </a:t>
            </a:r>
            <a:r>
              <a:rPr lang="ru-RU" b="1" dirty="0" err="1"/>
              <a:t>създадената</a:t>
            </a:r>
            <a:r>
              <a:rPr lang="ru-RU" b="1" dirty="0"/>
              <a:t> </a:t>
            </a:r>
            <a:r>
              <a:rPr lang="ru-RU" b="1" dirty="0" err="1"/>
              <a:t>финансова</a:t>
            </a:r>
            <a:r>
              <a:rPr lang="ru-RU" b="1" dirty="0"/>
              <a:t> ситуация </a:t>
            </a:r>
            <a:r>
              <a:rPr lang="ru-RU" b="1" dirty="0" err="1"/>
              <a:t>настояваме</a:t>
            </a:r>
            <a:r>
              <a:rPr lang="ru-RU" b="1" dirty="0"/>
              <a:t> за Ваше становище и</a:t>
            </a:r>
          </a:p>
          <a:p>
            <a:r>
              <a:rPr lang="ru-RU" b="1" dirty="0"/>
              <a:t>своевременно </a:t>
            </a:r>
            <a:r>
              <a:rPr lang="ru-RU" b="1" dirty="0" err="1"/>
              <a:t>решаване</a:t>
            </a:r>
            <a:r>
              <a:rPr lang="ru-RU" b="1" dirty="0"/>
              <a:t> на </a:t>
            </a:r>
            <a:r>
              <a:rPr lang="ru-RU" b="1" dirty="0" err="1"/>
              <a:t>възникналия</a:t>
            </a:r>
            <a:r>
              <a:rPr lang="ru-RU" b="1" dirty="0"/>
              <a:t> проблем.</a:t>
            </a:r>
          </a:p>
          <a:p>
            <a:r>
              <a:rPr lang="bg-BG" b="1" dirty="0"/>
              <a:t>29.12.2106г.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98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r>
              <a:rPr lang="bg-BG" sz="1800" dirty="0" smtClean="0"/>
              <a:t>ОИС на НСОПЛБ</a:t>
            </a:r>
          </a:p>
          <a:p>
            <a:r>
              <a:rPr lang="bg-BG" sz="1800" dirty="0" smtClean="0"/>
              <a:t>Гр. Пловдив</a:t>
            </a:r>
          </a:p>
          <a:p>
            <a:r>
              <a:rPr lang="bg-BG" sz="1800" dirty="0" smtClean="0"/>
              <a:t>08.07.2017г. </a:t>
            </a:r>
            <a:r>
              <a:rPr lang="bg-BG" sz="1800" dirty="0"/>
              <a:t> </a:t>
            </a:r>
            <a:r>
              <a:rPr lang="bg-BG" sz="1800" dirty="0" smtClean="0"/>
              <a:t>  Делегати от ДСОПЛ:</a:t>
            </a:r>
          </a:p>
          <a:p>
            <a:endParaRPr lang="bg-BG" sz="1800" dirty="0"/>
          </a:p>
          <a:p>
            <a:endParaRPr lang="bg-BG" sz="1800" dirty="0" smtClean="0"/>
          </a:p>
          <a:p>
            <a:endParaRPr lang="en-US" sz="1800" dirty="0"/>
          </a:p>
        </p:txBody>
      </p:sp>
      <p:graphicFrame>
        <p:nvGraphicFramePr>
          <p:cNvPr id="2" name="Об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328294"/>
              </p:ext>
            </p:extLst>
          </p:nvPr>
        </p:nvGraphicFramePr>
        <p:xfrm>
          <a:off x="2300288" y="1412776"/>
          <a:ext cx="4543425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4543312" imgH="4734034" progId="Excel.Sheet.12">
                  <p:embed/>
                </p:oleObj>
              </mc:Choice>
              <mc:Fallback>
                <p:oleObj name="Worksheet" r:id="rId4" imgW="4543312" imgH="47340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0288" y="1412776"/>
                        <a:ext cx="4543425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309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r>
              <a:rPr lang="bg-BG" sz="1800" dirty="0" smtClean="0"/>
              <a:t>ОИС на НСОПЛБ</a:t>
            </a:r>
          </a:p>
          <a:p>
            <a:r>
              <a:rPr lang="bg-BG" sz="1800" dirty="0" smtClean="0"/>
              <a:t>Гр. Пловдив</a:t>
            </a:r>
          </a:p>
          <a:p>
            <a:r>
              <a:rPr lang="bg-BG" sz="1800" dirty="0" smtClean="0"/>
              <a:t>08.07.2017г. </a:t>
            </a:r>
            <a:r>
              <a:rPr lang="bg-BG" sz="1800" dirty="0"/>
              <a:t> </a:t>
            </a:r>
            <a:r>
              <a:rPr lang="bg-BG" sz="1800" dirty="0" smtClean="0"/>
              <a:t>  </a:t>
            </a:r>
            <a:endParaRPr lang="bg-BG" sz="1800" dirty="0"/>
          </a:p>
          <a:p>
            <a:endParaRPr lang="bg-BG" sz="1800" dirty="0" smtClean="0"/>
          </a:p>
          <a:p>
            <a:r>
              <a:rPr lang="bg-BG" sz="1800" dirty="0"/>
              <a:t> </a:t>
            </a:r>
            <a:r>
              <a:rPr lang="bg-BG" sz="1800" dirty="0" smtClean="0"/>
              <a:t>  </a:t>
            </a:r>
            <a:r>
              <a:rPr lang="bg-BG" sz="1800" b="1" dirty="0" err="1" smtClean="0"/>
              <a:t>Издигати</a:t>
            </a:r>
            <a:r>
              <a:rPr lang="bg-BG" sz="1800" b="1" dirty="0" smtClean="0"/>
              <a:t>  Кандидатури</a:t>
            </a:r>
            <a:r>
              <a:rPr lang="bg-BG" sz="1800" dirty="0" smtClean="0"/>
              <a:t>:</a:t>
            </a:r>
          </a:p>
          <a:p>
            <a:r>
              <a:rPr lang="bg-BG" sz="1800" dirty="0" smtClean="0"/>
              <a:t>Д-р </a:t>
            </a:r>
            <a:r>
              <a:rPr lang="bg-BG" sz="1800" dirty="0" err="1" smtClean="0"/>
              <a:t>Самарев</a:t>
            </a:r>
            <a:r>
              <a:rPr lang="bg-BG" sz="1800" dirty="0" smtClean="0"/>
              <a:t>- член на УС </a:t>
            </a:r>
          </a:p>
          <a:p>
            <a:r>
              <a:rPr lang="bg-BG" sz="1800" dirty="0" smtClean="0"/>
              <a:t>Д-р Миндов – член на УС /</a:t>
            </a:r>
            <a:r>
              <a:rPr lang="bg-BG" sz="1800" dirty="0" err="1" smtClean="0"/>
              <a:t>самоотвод</a:t>
            </a:r>
            <a:endParaRPr lang="bg-BG" sz="1800" dirty="0" smtClean="0"/>
          </a:p>
          <a:p>
            <a:r>
              <a:rPr lang="bg-BG" sz="1800" dirty="0" smtClean="0"/>
              <a:t>Д-р Миндов – етична комисия</a:t>
            </a:r>
          </a:p>
          <a:p>
            <a:r>
              <a:rPr lang="bg-BG" sz="1800" dirty="0" smtClean="0"/>
              <a:t>Д-р </a:t>
            </a:r>
            <a:r>
              <a:rPr lang="bg-BG" sz="1800" dirty="0" err="1" smtClean="0"/>
              <a:t>Брънзалов</a:t>
            </a:r>
            <a:r>
              <a:rPr lang="bg-BG" sz="1800" dirty="0" smtClean="0"/>
              <a:t>- КК</a:t>
            </a:r>
          </a:p>
          <a:p>
            <a:endParaRPr lang="bg-BG" sz="1800" dirty="0" smtClean="0"/>
          </a:p>
          <a:p>
            <a:r>
              <a:rPr lang="bg-BG" sz="1800" b="1" dirty="0"/>
              <a:t> </a:t>
            </a:r>
            <a:r>
              <a:rPr lang="bg-BG" sz="1800" b="1" dirty="0" smtClean="0"/>
              <a:t>    Спечелени номинации:</a:t>
            </a:r>
          </a:p>
          <a:p>
            <a:r>
              <a:rPr lang="bg-BG" sz="1800" dirty="0" smtClean="0"/>
              <a:t>Д-р Миндов – председател на ЕК на НСОПЛБ</a:t>
            </a:r>
          </a:p>
          <a:p>
            <a:r>
              <a:rPr lang="bg-BG" sz="1800" dirty="0" smtClean="0"/>
              <a:t>Д-р </a:t>
            </a:r>
            <a:r>
              <a:rPr lang="bg-BG" sz="1800" dirty="0" err="1" smtClean="0"/>
              <a:t>Брънзалов</a:t>
            </a:r>
            <a:r>
              <a:rPr lang="bg-BG" sz="1800" dirty="0" smtClean="0"/>
              <a:t>- председател на КК</a:t>
            </a:r>
          </a:p>
          <a:p>
            <a:endParaRPr lang="bg-BG" sz="1800" dirty="0" smtClean="0"/>
          </a:p>
          <a:p>
            <a:endParaRPr lang="bg-BG" sz="1800" dirty="0"/>
          </a:p>
          <a:p>
            <a:pPr marL="68580" indent="0">
              <a:buNone/>
            </a:pPr>
            <a:endParaRPr lang="bg-BG" sz="1800" dirty="0"/>
          </a:p>
          <a:p>
            <a:r>
              <a:rPr lang="bg-BG" sz="1800" dirty="0" smtClean="0"/>
              <a:t>   </a:t>
            </a:r>
          </a:p>
          <a:p>
            <a:endParaRPr lang="bg-BG" sz="1800" dirty="0"/>
          </a:p>
          <a:p>
            <a:endParaRPr lang="bg-BG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386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85000" lnSpcReduction="20000"/>
          </a:bodyPr>
          <a:lstStyle/>
          <a:p>
            <a:r>
              <a:rPr lang="bg-BG" sz="1800" b="1" dirty="0"/>
              <a:t>Изх.№18/23.06.2017г.                                                                                     До: д-р Косева, </a:t>
            </a:r>
            <a:r>
              <a:rPr lang="bg-BG" sz="1800" b="1" dirty="0" smtClean="0"/>
              <a:t>председател на КК</a:t>
            </a:r>
            <a:endParaRPr lang="en-US" sz="1800" dirty="0" smtClean="0"/>
          </a:p>
          <a:p>
            <a:pPr marL="68580" indent="0">
              <a:buNone/>
            </a:pPr>
            <a:r>
              <a:rPr lang="bg-BG" sz="1800" b="1" dirty="0" smtClean="0"/>
              <a:t>                 ДО: ЧЛЕНОВЕТЕ НА УС И КК</a:t>
            </a:r>
            <a:r>
              <a:rPr lang="en-US" sz="1800" dirty="0" smtClean="0"/>
              <a:t>                                              </a:t>
            </a:r>
            <a:endParaRPr lang="en-US" sz="1800" dirty="0"/>
          </a:p>
          <a:p>
            <a:r>
              <a:rPr lang="bg-BG" sz="1800" b="1" dirty="0" smtClean="0"/>
              <a:t>                       ВЪЗЛАГАТЕЛНО </a:t>
            </a:r>
            <a:r>
              <a:rPr lang="bg-BG" sz="1800" b="1" dirty="0"/>
              <a:t>ПИСМО</a:t>
            </a:r>
            <a:endParaRPr lang="en-US" sz="1800" dirty="0"/>
          </a:p>
          <a:p>
            <a:r>
              <a:rPr lang="en-US" sz="1800" b="1" dirty="0" err="1"/>
              <a:t>Уважаема</a:t>
            </a:r>
            <a:r>
              <a:rPr lang="en-US" sz="1800" b="1" dirty="0"/>
              <a:t> д-р </a:t>
            </a:r>
            <a:r>
              <a:rPr lang="en-US" sz="1800" b="1" dirty="0" err="1"/>
              <a:t>Косева</a:t>
            </a:r>
            <a:r>
              <a:rPr lang="en-US" sz="1800" b="1" dirty="0"/>
              <a:t>, </a:t>
            </a:r>
            <a:r>
              <a:rPr lang="en-US" sz="1800" b="1" dirty="0" err="1"/>
              <a:t>председател</a:t>
            </a:r>
            <a:r>
              <a:rPr lang="en-US" sz="1800" b="1" dirty="0"/>
              <a:t> </a:t>
            </a:r>
            <a:r>
              <a:rPr lang="en-US" sz="1800" b="1" dirty="0" err="1"/>
              <a:t>на</a:t>
            </a:r>
            <a:r>
              <a:rPr lang="en-US" sz="1800" b="1" dirty="0"/>
              <a:t> КК </a:t>
            </a:r>
            <a:r>
              <a:rPr lang="en-US" sz="1800" b="1" dirty="0" err="1"/>
              <a:t>на</a:t>
            </a:r>
            <a:r>
              <a:rPr lang="en-US" sz="1800" b="1" dirty="0"/>
              <a:t> ДСОПЛ,</a:t>
            </a:r>
            <a:endParaRPr lang="en-US" sz="1800" dirty="0"/>
          </a:p>
          <a:p>
            <a:r>
              <a:rPr lang="bg-BG" sz="1800" dirty="0"/>
              <a:t>      </a:t>
            </a:r>
            <a:r>
              <a:rPr lang="bg-BG" sz="1800" dirty="0" smtClean="0"/>
              <a:t> </a:t>
            </a:r>
            <a:r>
              <a:rPr lang="en-US" sz="1800" dirty="0" err="1"/>
              <a:t>Във</a:t>
            </a:r>
            <a:r>
              <a:rPr lang="en-US" sz="1800" dirty="0"/>
              <a:t> </a:t>
            </a:r>
            <a:r>
              <a:rPr lang="en-US" sz="1800" dirty="0" err="1"/>
              <a:t>връзка</a:t>
            </a:r>
            <a:r>
              <a:rPr lang="en-US" sz="1800" dirty="0"/>
              <a:t> с </a:t>
            </a:r>
            <a:r>
              <a:rPr lang="bg-BG" sz="1800" dirty="0"/>
              <a:t>ЧЛ.29 АЛ.4 и Чл.32.ал.2  от  Устава на </a:t>
            </a:r>
            <a:r>
              <a:rPr lang="bg-BG" sz="1800" dirty="0" smtClean="0"/>
              <a:t>ДСОПЛ</a:t>
            </a:r>
            <a:endParaRPr lang="bg-BG" sz="1800" dirty="0"/>
          </a:p>
          <a:p>
            <a:r>
              <a:rPr lang="bg-BG" sz="1800" dirty="0"/>
              <a:t> </a:t>
            </a:r>
            <a:endParaRPr lang="en-US" sz="1800" dirty="0"/>
          </a:p>
          <a:p>
            <a:r>
              <a:rPr lang="bg-BG" sz="1800" dirty="0"/>
              <a:t>                                  </a:t>
            </a:r>
            <a:r>
              <a:rPr lang="bg-BG" sz="1800" dirty="0" smtClean="0"/>
              <a:t>      </a:t>
            </a:r>
            <a:r>
              <a:rPr lang="bg-BG" sz="1800" b="1" dirty="0"/>
              <a:t>Ви Възлагам:</a:t>
            </a:r>
            <a:endParaRPr lang="en-US" sz="1800" dirty="0"/>
          </a:p>
          <a:p>
            <a:pPr lvl="0"/>
            <a:r>
              <a:rPr lang="bg-BG" sz="1800" dirty="0"/>
              <a:t>Да се изготви и представи на </a:t>
            </a:r>
            <a:r>
              <a:rPr lang="bg-BG" sz="1800" b="1" dirty="0"/>
              <a:t>УС</a:t>
            </a:r>
            <a:r>
              <a:rPr lang="bg-BG" sz="1800" dirty="0"/>
              <a:t> </a:t>
            </a:r>
            <a:r>
              <a:rPr lang="bg-BG" sz="1800" b="1" dirty="0"/>
              <a:t>финансов отчет за дейността на дружеството </a:t>
            </a:r>
            <a:r>
              <a:rPr lang="bg-BG" sz="1800" dirty="0"/>
              <a:t>в периода от регистрацията в СГС м10.2016 до 22 юни 2017г.                  </a:t>
            </a:r>
            <a:r>
              <a:rPr lang="bg-BG" sz="1800" dirty="0" smtClean="0"/>
              <a:t>Срок </a:t>
            </a:r>
            <a:r>
              <a:rPr lang="bg-BG" sz="1800" dirty="0"/>
              <a:t>: До провеждане на следващ УС</a:t>
            </a:r>
            <a:endParaRPr lang="en-US" sz="1800" dirty="0"/>
          </a:p>
          <a:p>
            <a:pPr lvl="0"/>
            <a:r>
              <a:rPr lang="bg-BG" sz="1800" dirty="0"/>
              <a:t>Да се изготви </a:t>
            </a:r>
            <a:r>
              <a:rPr lang="bg-BG" sz="1800" dirty="0" err="1"/>
              <a:t>проекто-</a:t>
            </a:r>
            <a:r>
              <a:rPr lang="bg-BG" sz="1800" dirty="0"/>
              <a:t> бюджет на Дружеството за периода 23.06.2017-06.2018 година и представи за обсъждане и приемане на УС.</a:t>
            </a:r>
            <a:endParaRPr lang="en-US" sz="1800" dirty="0"/>
          </a:p>
          <a:p>
            <a:r>
              <a:rPr lang="bg-BG" sz="1800" dirty="0"/>
              <a:t>                                </a:t>
            </a:r>
            <a:r>
              <a:rPr lang="bg-BG" sz="1800" dirty="0" smtClean="0"/>
              <a:t>      </a:t>
            </a:r>
            <a:r>
              <a:rPr lang="bg-BG" sz="1800" dirty="0"/>
              <a:t>Срок: при провеждане на следващ УС</a:t>
            </a:r>
            <a:endParaRPr lang="en-US" sz="1800" dirty="0"/>
          </a:p>
          <a:p>
            <a:pPr lvl="0"/>
            <a:r>
              <a:rPr lang="bg-BG" sz="1800" dirty="0"/>
              <a:t>Да се представи </a:t>
            </a:r>
            <a:r>
              <a:rPr lang="bg-BG" sz="1800" b="1" dirty="0"/>
              <a:t>Становище на Контролната комисия, относно взето решение за дарение за лечение на непълнолетно дете на </a:t>
            </a:r>
            <a:r>
              <a:rPr lang="bg-BG" sz="1800" b="1" dirty="0" err="1"/>
              <a:t>на</a:t>
            </a:r>
            <a:r>
              <a:rPr lang="bg-BG" sz="1800" b="1" dirty="0"/>
              <a:t> д-р Адриана Кьосева. </a:t>
            </a:r>
            <a:r>
              <a:rPr lang="bg-BG" sz="1800" dirty="0"/>
              <a:t>Срок: 30.06.2017</a:t>
            </a:r>
            <a:endParaRPr lang="en-US" sz="1800" dirty="0"/>
          </a:p>
          <a:p>
            <a:pPr lvl="0"/>
            <a:r>
              <a:rPr lang="bg-BG" sz="1800" dirty="0"/>
              <a:t>Да се изготви</a:t>
            </a:r>
            <a:r>
              <a:rPr lang="bg-BG" sz="1800" b="1" dirty="0"/>
              <a:t> Проект за Правилник на ДСОПЛ  относно отпускане на средства за лечение </a:t>
            </a:r>
            <a:r>
              <a:rPr lang="bg-BG" sz="1800" dirty="0"/>
              <a:t>на членове на Дружеството Чл.7 ал.11 от Устава на ДСОПЛ .  </a:t>
            </a:r>
            <a:endParaRPr lang="en-US" sz="1800" dirty="0"/>
          </a:p>
          <a:p>
            <a:r>
              <a:rPr lang="bg-BG" sz="1800" dirty="0"/>
              <a:t>Правилника да бъде подложен на обсъждане в Дружеството, УС и КК.                                                                                                              Срок: до провеждането на нов </a:t>
            </a:r>
            <a:r>
              <a:rPr lang="bg-BG" sz="1800" dirty="0" smtClean="0"/>
              <a:t>УС</a:t>
            </a:r>
            <a:r>
              <a:rPr lang="bg-BG" sz="1800" dirty="0"/>
              <a:t> </a:t>
            </a:r>
            <a:endParaRPr lang="en-US" sz="1800" dirty="0"/>
          </a:p>
          <a:p>
            <a:r>
              <a:rPr lang="bg-BG" sz="1800" dirty="0"/>
              <a:t>                   23.06.2017г.                                                                                    </a:t>
            </a:r>
            <a:r>
              <a:rPr lang="en-US" sz="1800" dirty="0"/>
              <a:t>С </a:t>
            </a:r>
            <a:r>
              <a:rPr lang="en-US" sz="1800" dirty="0" err="1"/>
              <a:t>уважение</a:t>
            </a:r>
            <a:r>
              <a:rPr lang="en-US" sz="1800" dirty="0"/>
              <a:t>: д-р </a:t>
            </a:r>
            <a:r>
              <a:rPr lang="en-US" sz="1800" dirty="0" err="1"/>
              <a:t>Миндов</a:t>
            </a:r>
            <a:r>
              <a:rPr lang="en-US" sz="1800" dirty="0" smtClean="0"/>
              <a:t>,</a:t>
            </a:r>
            <a:r>
              <a:rPr lang="bg-BG" sz="1800" dirty="0" smtClean="0"/>
              <a:t>                                                                                                                       </a:t>
            </a:r>
            <a:r>
              <a:rPr lang="en-US" sz="1800" dirty="0" err="1" smtClean="0"/>
              <a:t>председател</a:t>
            </a:r>
            <a:r>
              <a:rPr lang="en-US" sz="1800" dirty="0" smtClean="0"/>
              <a:t> </a:t>
            </a:r>
            <a:r>
              <a:rPr lang="en-US" sz="1800" dirty="0" err="1"/>
              <a:t>на</a:t>
            </a:r>
            <a:r>
              <a:rPr lang="en-US" sz="1800" dirty="0"/>
              <a:t> ДСОПЛ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2524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endParaRPr lang="bg-BG" sz="1800" dirty="0" smtClean="0"/>
          </a:p>
          <a:p>
            <a:r>
              <a:rPr lang="bg-BG" sz="1800" dirty="0" smtClean="0"/>
              <a:t>С Решение и протокол №1 от 29.06.2017г.</a:t>
            </a:r>
          </a:p>
          <a:p>
            <a:endParaRPr lang="bg-BG" sz="1800" dirty="0"/>
          </a:p>
          <a:p>
            <a:r>
              <a:rPr lang="bg-BG" sz="1800" dirty="0" smtClean="0"/>
              <a:t>Контролната комисия решава, че не е в </a:t>
            </a:r>
            <a:r>
              <a:rPr lang="bg-BG" sz="1800" dirty="0" err="1" smtClean="0"/>
              <a:t>провомощията</a:t>
            </a:r>
            <a:r>
              <a:rPr lang="bg-BG" sz="1800" dirty="0" smtClean="0"/>
              <a:t> и задълженията и не може да излезе със становище.</a:t>
            </a:r>
          </a:p>
          <a:p>
            <a:r>
              <a:rPr lang="bg-BG" sz="1800" dirty="0" smtClean="0"/>
              <a:t>Устав на ДСОПЛ:</a:t>
            </a:r>
          </a:p>
          <a:p>
            <a:r>
              <a:rPr lang="bg-BG" sz="1800" b="1" dirty="0"/>
              <a:t>Чл. 31</a:t>
            </a:r>
            <a:r>
              <a:rPr lang="bg-BG" sz="1800" dirty="0"/>
              <a:t> </a:t>
            </a:r>
            <a:endParaRPr lang="en-US" sz="1800" dirty="0"/>
          </a:p>
          <a:p>
            <a:r>
              <a:rPr lang="bg-BG" sz="1800" dirty="0"/>
              <a:t>(1) Контролен орган на сдружението е Контролната комисия.  </a:t>
            </a:r>
            <a:endParaRPr lang="en-US" sz="1800" dirty="0"/>
          </a:p>
          <a:p>
            <a:r>
              <a:rPr lang="bg-BG" sz="1800" dirty="0"/>
              <a:t>Тя се състои от председател и четирима членове на Дружеството, които се избират от Общото </a:t>
            </a:r>
            <a:r>
              <a:rPr lang="bg-BG" sz="1800" dirty="0" smtClean="0"/>
              <a:t>събрание.</a:t>
            </a:r>
            <a:endParaRPr lang="en-US" sz="1800" dirty="0"/>
          </a:p>
          <a:p>
            <a:r>
              <a:rPr lang="bg-BG" sz="1800" b="1" dirty="0"/>
              <a:t>Чл. 32.</a:t>
            </a:r>
            <a:endParaRPr lang="en-US" sz="1800" dirty="0"/>
          </a:p>
          <a:p>
            <a:r>
              <a:rPr lang="bg-BG" sz="1800" dirty="0"/>
              <a:t>1. следи за съответствието на действията на Управителния съвет с решенията на Общото събрание и този Устав.</a:t>
            </a:r>
            <a:endParaRPr lang="en-US" sz="1800" dirty="0"/>
          </a:p>
          <a:p>
            <a:r>
              <a:rPr lang="en-US" sz="1800" dirty="0"/>
              <a:t>2. </a:t>
            </a:r>
            <a:r>
              <a:rPr lang="bg-BG" sz="1800" b="1" dirty="0">
                <a:solidFill>
                  <a:srgbClr val="FF0000"/>
                </a:solidFill>
              </a:rPr>
              <a:t>контролира правилното набиране и изразходване на средства на Дружеството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03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62500" lnSpcReduction="20000"/>
          </a:bodyPr>
          <a:lstStyle/>
          <a:p>
            <a:r>
              <a:rPr lang="en-US" sz="1800" dirty="0"/>
              <a:t>ПРОТОКОЛ № 5 </a:t>
            </a:r>
            <a:r>
              <a:rPr lang="en-US" sz="1800" b="1" dirty="0" smtClean="0"/>
              <a:t> </a:t>
            </a:r>
            <a:endParaRPr lang="en-US" sz="1800" dirty="0"/>
          </a:p>
          <a:p>
            <a:endParaRPr lang="bg-BG" sz="1800" b="1" dirty="0" smtClean="0"/>
          </a:p>
          <a:p>
            <a:r>
              <a:rPr lang="en-US" sz="1800" b="1" dirty="0" err="1" smtClean="0"/>
              <a:t>от</a:t>
            </a:r>
            <a:r>
              <a:rPr lang="en-US" sz="1800" b="1" dirty="0" smtClean="0"/>
              <a:t> </a:t>
            </a:r>
            <a:r>
              <a:rPr lang="bg-BG" sz="1800" b="1" dirty="0"/>
              <a:t>проведено Виртуално </a:t>
            </a:r>
            <a:r>
              <a:rPr lang="en-US" sz="1800" b="1" dirty="0"/>
              <a:t>ЗАСЕДАНИЕ НА УС НА ДСОПЛ </a:t>
            </a:r>
            <a:endParaRPr lang="en-US" sz="1800" dirty="0"/>
          </a:p>
          <a:p>
            <a:r>
              <a:rPr lang="bg-BG" sz="1800" b="1" dirty="0" smtClean="0"/>
              <a:t>В периода  </a:t>
            </a:r>
            <a:r>
              <a:rPr lang="en-US" sz="1800" b="1" dirty="0"/>
              <a:t>20-23.06.2017г.</a:t>
            </a:r>
            <a:endParaRPr lang="en-US" sz="1800" dirty="0"/>
          </a:p>
          <a:p>
            <a:r>
              <a:rPr lang="bg-BG" sz="1800" b="1" dirty="0"/>
              <a:t>Колеги,</a:t>
            </a:r>
            <a:endParaRPr lang="en-US" sz="1800" dirty="0"/>
          </a:p>
          <a:p>
            <a:r>
              <a:rPr lang="en-US" sz="1800" b="1" dirty="0" err="1"/>
              <a:t>свиквам</a:t>
            </a:r>
            <a:r>
              <a:rPr lang="en-US" sz="1800" b="1" dirty="0"/>
              <a:t> </a:t>
            </a:r>
            <a:r>
              <a:rPr lang="en-US" sz="1800" b="1" dirty="0" err="1"/>
              <a:t>спешно</a:t>
            </a:r>
            <a:r>
              <a:rPr lang="en-US" sz="1800" b="1" dirty="0"/>
              <a:t> </a:t>
            </a:r>
            <a:r>
              <a:rPr lang="en-US" sz="1800" b="1" dirty="0" err="1"/>
              <a:t>Виртуален</a:t>
            </a:r>
            <a:r>
              <a:rPr lang="en-US" sz="1800" b="1" dirty="0"/>
              <a:t> </a:t>
            </a:r>
            <a:r>
              <a:rPr lang="en-US" sz="1800" b="1" dirty="0" err="1"/>
              <a:t>управителен</a:t>
            </a:r>
            <a:r>
              <a:rPr lang="en-US" sz="1800" b="1" dirty="0"/>
              <a:t> </a:t>
            </a:r>
            <a:r>
              <a:rPr lang="en-US" sz="1800" b="1" dirty="0" err="1"/>
              <a:t>съвет</a:t>
            </a:r>
            <a:r>
              <a:rPr lang="en-US" sz="1800" b="1" dirty="0"/>
              <a:t> </a:t>
            </a:r>
            <a:r>
              <a:rPr lang="en-US" sz="1800" b="1" dirty="0" err="1"/>
              <a:t>със</a:t>
            </a:r>
            <a:r>
              <a:rPr lang="en-US" sz="1800" b="1" dirty="0"/>
              <a:t> </a:t>
            </a:r>
            <a:r>
              <a:rPr lang="en-US" sz="1800" b="1" dirty="0" err="1"/>
              <a:t>следния</a:t>
            </a:r>
            <a:r>
              <a:rPr lang="en-US" sz="1800" b="1" dirty="0"/>
              <a:t> </a:t>
            </a:r>
            <a:r>
              <a:rPr lang="en-US" sz="1800" b="1" dirty="0" err="1"/>
              <a:t>въпрос</a:t>
            </a:r>
            <a:r>
              <a:rPr lang="en-US" sz="1800" b="1" dirty="0"/>
              <a:t>: </a:t>
            </a:r>
            <a:endParaRPr lang="en-US" sz="1800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1. </a:t>
            </a:r>
            <a:r>
              <a:rPr lang="en-US" sz="1800" b="1" dirty="0" err="1"/>
              <a:t>Да</a:t>
            </a:r>
            <a:r>
              <a:rPr lang="en-US" sz="1800" b="1" dirty="0"/>
              <a:t> </a:t>
            </a:r>
            <a:r>
              <a:rPr lang="en-US" sz="1800" b="1" dirty="0" err="1"/>
              <a:t>дари</a:t>
            </a:r>
            <a:r>
              <a:rPr lang="en-US" sz="1800" b="1" dirty="0"/>
              <a:t> </a:t>
            </a:r>
            <a:r>
              <a:rPr lang="en-US" sz="1800" b="1" dirty="0" err="1"/>
              <a:t>ли</a:t>
            </a:r>
            <a:r>
              <a:rPr lang="en-US" sz="1800" b="1" dirty="0"/>
              <a:t> ДСОПЛ </a:t>
            </a:r>
            <a:r>
              <a:rPr lang="en-US" sz="1800" b="1" dirty="0" err="1"/>
              <a:t>средства</a:t>
            </a:r>
            <a:r>
              <a:rPr lang="en-US" sz="1800" b="1" dirty="0"/>
              <a:t> </a:t>
            </a:r>
            <a:r>
              <a:rPr lang="en-US" sz="1800" b="1" dirty="0" err="1"/>
              <a:t>за</a:t>
            </a:r>
            <a:r>
              <a:rPr lang="en-US" sz="1800" b="1" dirty="0"/>
              <a:t> </a:t>
            </a:r>
            <a:r>
              <a:rPr lang="en-US" sz="1800" b="1" dirty="0" err="1"/>
              <a:t>лечението</a:t>
            </a:r>
            <a:r>
              <a:rPr lang="en-US" sz="1800" b="1" dirty="0"/>
              <a:t> </a:t>
            </a:r>
            <a:r>
              <a:rPr lang="en-US" sz="1800" b="1" dirty="0" err="1"/>
              <a:t>на</a:t>
            </a:r>
            <a:r>
              <a:rPr lang="en-US" sz="1800" b="1" dirty="0"/>
              <a:t> </a:t>
            </a:r>
            <a:r>
              <a:rPr lang="en-US" sz="1800" b="1" dirty="0" err="1"/>
              <a:t>сина</a:t>
            </a:r>
            <a:r>
              <a:rPr lang="en-US" sz="1800" b="1" dirty="0"/>
              <a:t> </a:t>
            </a:r>
            <a:r>
              <a:rPr lang="en-US" sz="1800" b="1" dirty="0" err="1"/>
              <a:t>на</a:t>
            </a:r>
            <a:r>
              <a:rPr lang="en-US" sz="1800" b="1" dirty="0"/>
              <a:t> д-р </a:t>
            </a:r>
            <a:r>
              <a:rPr lang="en-US" sz="1800" b="1" dirty="0" err="1"/>
              <a:t>А.Кьосева</a:t>
            </a:r>
            <a:r>
              <a:rPr lang="en-US" sz="1800" b="1" dirty="0"/>
              <a:t>?</a:t>
            </a:r>
            <a:endParaRPr lang="en-US" sz="1800" dirty="0"/>
          </a:p>
          <a:p>
            <a:r>
              <a:rPr lang="en-US" sz="1800" b="1" dirty="0" err="1"/>
              <a:t>Моля</a:t>
            </a:r>
            <a:r>
              <a:rPr lang="en-US" sz="1800" b="1" dirty="0"/>
              <a:t>, </a:t>
            </a:r>
            <a:r>
              <a:rPr lang="en-US" sz="1800" b="1" dirty="0" err="1"/>
              <a:t>всеки</a:t>
            </a:r>
            <a:r>
              <a:rPr lang="en-US" sz="1800" b="1" dirty="0"/>
              <a:t> </a:t>
            </a:r>
            <a:r>
              <a:rPr lang="en-US" sz="1800" b="1" dirty="0" err="1"/>
              <a:t>член</a:t>
            </a:r>
            <a:r>
              <a:rPr lang="en-US" sz="1800" b="1" dirty="0"/>
              <a:t> </a:t>
            </a:r>
            <a:r>
              <a:rPr lang="en-US" sz="1800" b="1" dirty="0" err="1"/>
              <a:t>на</a:t>
            </a:r>
            <a:r>
              <a:rPr lang="en-US" sz="1800" b="1" dirty="0"/>
              <a:t> УС </a:t>
            </a:r>
            <a:r>
              <a:rPr lang="en-US" sz="1800" b="1" dirty="0" err="1"/>
              <a:t>да</a:t>
            </a:r>
            <a:r>
              <a:rPr lang="en-US" sz="1800" b="1" dirty="0"/>
              <a:t> </a:t>
            </a:r>
            <a:r>
              <a:rPr lang="en-US" sz="1800" b="1" dirty="0" err="1"/>
              <a:t>отговори</a:t>
            </a:r>
            <a:r>
              <a:rPr lang="en-US" sz="1800" b="1" dirty="0"/>
              <a:t> /</a:t>
            </a:r>
            <a:r>
              <a:rPr lang="en-US" sz="1800" b="1" dirty="0" err="1"/>
              <a:t>гласува</a:t>
            </a:r>
            <a:r>
              <a:rPr lang="en-US" sz="1800" b="1" dirty="0"/>
              <a:t> с "ДА", "НЕ" </a:t>
            </a:r>
            <a:r>
              <a:rPr lang="en-US" sz="1800" b="1" dirty="0" err="1"/>
              <a:t>или</a:t>
            </a:r>
            <a:r>
              <a:rPr lang="en-US" sz="1800" b="1" dirty="0"/>
              <a:t> "</a:t>
            </a:r>
            <a:r>
              <a:rPr lang="en-US" sz="1800" b="1" dirty="0" err="1"/>
              <a:t>Въздържам</a:t>
            </a:r>
            <a:r>
              <a:rPr lang="en-US" sz="1800" b="1" dirty="0"/>
              <a:t> </a:t>
            </a:r>
            <a:r>
              <a:rPr lang="en-US" sz="1800" b="1" dirty="0" err="1"/>
              <a:t>се</a:t>
            </a:r>
            <a:r>
              <a:rPr lang="en-US" sz="1800" b="1" dirty="0"/>
              <a:t>"</a:t>
            </a:r>
            <a:br>
              <a:rPr lang="en-US" sz="1800" b="1" dirty="0"/>
            </a:br>
            <a:r>
              <a:rPr lang="en-US" sz="1800" b="1" dirty="0"/>
              <a:t>. </a:t>
            </a:r>
            <a:r>
              <a:rPr lang="en-US" sz="1800" b="1" dirty="0" err="1"/>
              <a:t>Моля</a:t>
            </a:r>
            <a:r>
              <a:rPr lang="en-US" sz="1800" b="1" dirty="0"/>
              <a:t>, </a:t>
            </a:r>
            <a:r>
              <a:rPr lang="en-US" sz="1800" b="1" dirty="0" err="1"/>
              <a:t>отговорилите</a:t>
            </a:r>
            <a:r>
              <a:rPr lang="en-US" sz="1800" b="1" dirty="0"/>
              <a:t> с "ДА" </a:t>
            </a:r>
            <a:r>
              <a:rPr lang="en-US" sz="1800" b="1" dirty="0" err="1"/>
              <a:t>да</a:t>
            </a:r>
            <a:r>
              <a:rPr lang="en-US" sz="1800" b="1" dirty="0"/>
              <a:t> </a:t>
            </a:r>
            <a:r>
              <a:rPr lang="en-US" sz="1800" b="1" dirty="0" err="1"/>
              <a:t>предложат</a:t>
            </a:r>
            <a:r>
              <a:rPr lang="en-US" sz="1800" b="1" dirty="0"/>
              <a:t> и </a:t>
            </a:r>
            <a:r>
              <a:rPr lang="en-US" sz="1800" b="1" dirty="0" err="1"/>
              <a:t>сума</a:t>
            </a:r>
            <a:r>
              <a:rPr lang="bg-BG" sz="1800" b="1" dirty="0"/>
              <a:t>.</a:t>
            </a:r>
            <a:endParaRPr lang="en-US" sz="1800" dirty="0"/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Гласували</a:t>
            </a:r>
            <a:r>
              <a:rPr lang="en-US" sz="1800" dirty="0"/>
              <a:t>: 9 </a:t>
            </a:r>
            <a:r>
              <a:rPr lang="en-US" sz="1800" dirty="0" err="1"/>
              <a:t>души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УС</a:t>
            </a:r>
          </a:p>
          <a:p>
            <a:r>
              <a:rPr lang="bg-BG" sz="1800" dirty="0"/>
              <a:t>Всички членове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bg-BG" sz="1800" b="1" dirty="0"/>
              <a:t>                                                            </a:t>
            </a:r>
            <a:r>
              <a:rPr lang="en-US" sz="1800" b="1" dirty="0" err="1"/>
              <a:t>Резултати</a:t>
            </a:r>
            <a:r>
              <a:rPr lang="bg-BG" sz="1800" b="1" dirty="0"/>
              <a:t> от гласуването</a:t>
            </a:r>
            <a:r>
              <a:rPr lang="en-US" sz="1800" b="1" dirty="0"/>
              <a:t>:</a:t>
            </a:r>
            <a:endParaRPr lang="en-US" sz="1800" dirty="0"/>
          </a:p>
          <a:p>
            <a:r>
              <a:rPr lang="en-US" sz="1800" b="1" dirty="0"/>
              <a:t>1. д-р </a:t>
            </a:r>
            <a:r>
              <a:rPr lang="en-US" sz="1800" b="1" dirty="0" err="1"/>
              <a:t>Миндов</a:t>
            </a:r>
            <a:r>
              <a:rPr lang="en-US" sz="1800" b="1" dirty="0"/>
              <a:t>, </a:t>
            </a:r>
            <a:r>
              <a:rPr lang="en-US" sz="1800" b="1" dirty="0" err="1"/>
              <a:t>Да</a:t>
            </a:r>
            <a:r>
              <a:rPr lang="en-US" sz="1800" b="1" dirty="0"/>
              <a:t>, </a:t>
            </a:r>
            <a:r>
              <a:rPr lang="en-US" sz="1800" b="1" dirty="0" smtClean="0"/>
              <a:t>5000л</a:t>
            </a:r>
            <a:r>
              <a:rPr lang="bg-BG" sz="1800" b="1" dirty="0" smtClean="0"/>
              <a:t>в.</a:t>
            </a:r>
            <a:endParaRPr lang="en-US" sz="1800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2. д-р </a:t>
            </a:r>
            <a:r>
              <a:rPr lang="en-US" sz="1800" b="1" dirty="0" err="1"/>
              <a:t>Колев</a:t>
            </a:r>
            <a:r>
              <a:rPr lang="en-US" sz="1800" b="1" dirty="0"/>
              <a:t>, НЕ</a:t>
            </a:r>
            <a:r>
              <a:rPr lang="bg-BG" sz="1800" b="1" dirty="0"/>
              <a:t>                           </a:t>
            </a:r>
            <a:endParaRPr lang="en-US" sz="1800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3. д-р Т</a:t>
            </a:r>
            <a:r>
              <a:rPr lang="en-US" sz="1800" b="1" dirty="0" smtClean="0"/>
              <a:t>.</a:t>
            </a:r>
            <a:r>
              <a:rPr lang="bg-BG" sz="1800" b="1" dirty="0" smtClean="0"/>
              <a:t> </a:t>
            </a:r>
            <a:r>
              <a:rPr lang="en-US" sz="1800" b="1" dirty="0" err="1" smtClean="0"/>
              <a:t>Тодоров</a:t>
            </a:r>
            <a:r>
              <a:rPr lang="en-US" sz="1800" b="1" dirty="0"/>
              <a:t>, </a:t>
            </a:r>
            <a:r>
              <a:rPr lang="en-US" sz="1800" b="1" dirty="0" err="1" smtClean="0"/>
              <a:t>Да</a:t>
            </a:r>
            <a:r>
              <a:rPr lang="bg-BG" sz="1800" b="1" dirty="0" smtClean="0"/>
              <a:t>,</a:t>
            </a:r>
            <a:r>
              <a:rPr lang="en-US" sz="1800" b="1" dirty="0" smtClean="0"/>
              <a:t> 5000лв</a:t>
            </a:r>
            <a:r>
              <a:rPr lang="bg-BG" sz="1800" b="1" dirty="0" smtClean="0"/>
              <a:t>.</a:t>
            </a:r>
            <a:endParaRPr lang="en-US" sz="1800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4. д-р </a:t>
            </a:r>
            <a:r>
              <a:rPr lang="en-US" sz="1800" b="1" dirty="0" err="1"/>
              <a:t>Здравкова</a:t>
            </a:r>
            <a:r>
              <a:rPr lang="en-US" sz="1800" b="1" dirty="0"/>
              <a:t>, </a:t>
            </a:r>
            <a:r>
              <a:rPr lang="en-US" sz="1800" b="1" dirty="0" err="1"/>
              <a:t>Да</a:t>
            </a:r>
            <a:r>
              <a:rPr lang="en-US" sz="1800" b="1" dirty="0"/>
              <a:t>, </a:t>
            </a:r>
            <a:r>
              <a:rPr lang="en-US" sz="1800" b="1" dirty="0" smtClean="0"/>
              <a:t>5000лв</a:t>
            </a:r>
            <a:r>
              <a:rPr lang="bg-BG" sz="1800" b="1" dirty="0"/>
              <a:t>.</a:t>
            </a:r>
            <a:endParaRPr lang="en-US" sz="1800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5. д-р </a:t>
            </a:r>
            <a:r>
              <a:rPr lang="en-US" sz="1800" b="1" dirty="0" err="1"/>
              <a:t>Димова</a:t>
            </a:r>
            <a:r>
              <a:rPr lang="en-US" sz="1800" b="1" dirty="0"/>
              <a:t>- </a:t>
            </a:r>
            <a:r>
              <a:rPr lang="en-US" sz="1800" b="1" dirty="0" err="1"/>
              <a:t>въздържала</a:t>
            </a:r>
            <a:r>
              <a:rPr lang="en-US" sz="1800" b="1" dirty="0"/>
              <a:t> </a:t>
            </a:r>
            <a:r>
              <a:rPr lang="en-US" sz="1800" b="1" dirty="0" smtClean="0"/>
              <a:t>с</a:t>
            </a:r>
            <a:r>
              <a:rPr lang="bg-BG" sz="1800" b="1" dirty="0" smtClean="0"/>
              <a:t>е</a:t>
            </a:r>
            <a:endParaRPr lang="en-US" sz="1800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6. д-р </a:t>
            </a:r>
            <a:r>
              <a:rPr lang="en-US" sz="1800" b="1" dirty="0" err="1"/>
              <a:t>Самарев</a:t>
            </a:r>
            <a:r>
              <a:rPr lang="en-US" sz="1800" b="1" dirty="0"/>
              <a:t> </a:t>
            </a:r>
            <a:r>
              <a:rPr lang="en-US" sz="1800" b="1" dirty="0" err="1"/>
              <a:t>Да</a:t>
            </a:r>
            <a:r>
              <a:rPr lang="en-US" sz="1800" b="1" dirty="0"/>
              <a:t>, 5000 </a:t>
            </a:r>
            <a:r>
              <a:rPr lang="en-US" sz="1800" b="1" dirty="0" err="1" smtClean="0"/>
              <a:t>лв</a:t>
            </a:r>
            <a:r>
              <a:rPr lang="bg-BG" sz="1800" b="1" dirty="0"/>
              <a:t>.</a:t>
            </a:r>
            <a:endParaRPr lang="en-US" sz="1800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7. д-р </a:t>
            </a:r>
            <a:r>
              <a:rPr lang="en-US" sz="1800" b="1" dirty="0" err="1"/>
              <a:t>Брънзалов</a:t>
            </a:r>
            <a:r>
              <a:rPr lang="en-US" sz="1800" b="1" dirty="0"/>
              <a:t>, </a:t>
            </a:r>
            <a:r>
              <a:rPr lang="en-US" sz="1800" b="1" dirty="0" err="1"/>
              <a:t>Да</a:t>
            </a:r>
            <a:r>
              <a:rPr lang="en-US" sz="1800" b="1" dirty="0"/>
              <a:t>, 1000 </a:t>
            </a:r>
            <a:r>
              <a:rPr lang="en-US" sz="1800" b="1" dirty="0" err="1" smtClean="0"/>
              <a:t>лв</a:t>
            </a:r>
            <a:r>
              <a:rPr lang="bg-BG" sz="1800" b="1" dirty="0" smtClean="0"/>
              <a:t>.</a:t>
            </a:r>
            <a:endParaRPr lang="en-US" sz="1800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8. д-р </a:t>
            </a:r>
            <a:r>
              <a:rPr lang="en-US" sz="1800" b="1" dirty="0" err="1"/>
              <a:t>Свещни</a:t>
            </a:r>
            <a:r>
              <a:rPr lang="bg-BG" sz="1800" b="1" dirty="0"/>
              <a:t>кова, </a:t>
            </a:r>
            <a:r>
              <a:rPr lang="bg-BG" sz="1800" b="1" dirty="0" smtClean="0"/>
              <a:t>Да, </a:t>
            </a:r>
            <a:r>
              <a:rPr lang="bg-BG" sz="1800" b="1" dirty="0"/>
              <a:t>5000лв. </a:t>
            </a:r>
            <a:endParaRPr lang="en-US" sz="1800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9. д-р </a:t>
            </a:r>
            <a:r>
              <a:rPr lang="en-US" sz="1800" b="1" dirty="0" err="1"/>
              <a:t>Борисова</a:t>
            </a:r>
            <a:r>
              <a:rPr lang="en-US" sz="1800" b="1" dirty="0"/>
              <a:t>, </a:t>
            </a:r>
            <a:r>
              <a:rPr lang="en-US" sz="1800" b="1" dirty="0" err="1"/>
              <a:t>Да</a:t>
            </a:r>
            <a:r>
              <a:rPr lang="en-US" sz="1800" b="1" dirty="0"/>
              <a:t>, 10 000 </a:t>
            </a:r>
            <a:r>
              <a:rPr lang="en-US" sz="1800" b="1" dirty="0" err="1" smtClean="0"/>
              <a:t>лв</a:t>
            </a:r>
            <a:r>
              <a:rPr lang="bg-BG" sz="1800" b="1" dirty="0"/>
              <a:t>.</a:t>
            </a:r>
            <a:endParaRPr lang="en-US" sz="1800" dirty="0"/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bg-BG" sz="1800" b="1" dirty="0"/>
              <a:t>Резултат от гласуването</a:t>
            </a:r>
            <a:r>
              <a:rPr lang="bg-BG" sz="1800" b="1" dirty="0" smtClean="0"/>
              <a:t>:</a:t>
            </a:r>
          </a:p>
          <a:p>
            <a:r>
              <a:rPr lang="bg-BG" sz="1800" b="1" dirty="0" smtClean="0"/>
              <a:t> </a:t>
            </a:r>
            <a:r>
              <a:rPr lang="en-US" sz="2600" b="1" dirty="0">
                <a:solidFill>
                  <a:srgbClr val="FF0000"/>
                </a:solidFill>
              </a:rPr>
              <a:t>Да-7</a:t>
            </a:r>
            <a:r>
              <a:rPr lang="bg-BG" sz="2600" b="1" dirty="0">
                <a:solidFill>
                  <a:srgbClr val="FF0000"/>
                </a:solidFill>
              </a:rPr>
              <a:t>/седем/  </a:t>
            </a:r>
            <a:r>
              <a:rPr lang="en-US" sz="2600" b="1" dirty="0" err="1">
                <a:solidFill>
                  <a:srgbClr val="FF0000"/>
                </a:solidFill>
              </a:rPr>
              <a:t>гласували</a:t>
            </a:r>
            <a:r>
              <a:rPr lang="en-US" sz="2600" b="1" dirty="0">
                <a:solidFill>
                  <a:srgbClr val="FF0000"/>
                </a:solidFill>
              </a:rPr>
              <a:t>, Не-1</a:t>
            </a:r>
            <a:r>
              <a:rPr lang="bg-BG" sz="2600" b="1" dirty="0">
                <a:solidFill>
                  <a:srgbClr val="FF0000"/>
                </a:solidFill>
              </a:rPr>
              <a:t>/един/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Въздържал</a:t>
            </a:r>
            <a:r>
              <a:rPr lang="en-US" sz="2600" b="1" dirty="0">
                <a:solidFill>
                  <a:srgbClr val="FF0000"/>
                </a:solidFill>
              </a:rPr>
              <a:t> се-1 </a:t>
            </a:r>
            <a:r>
              <a:rPr lang="bg-BG" sz="2600" b="1" dirty="0">
                <a:solidFill>
                  <a:srgbClr val="FF0000"/>
                </a:solidFill>
              </a:rPr>
              <a:t>/един/.</a:t>
            </a:r>
            <a:r>
              <a:rPr lang="en-US" sz="2600" b="1" dirty="0">
                <a:solidFill>
                  <a:srgbClr val="FF0000"/>
                </a:solidFill>
              </a:rPr>
              <a:t/>
            </a:r>
            <a:br>
              <a:rPr lang="en-US" sz="2600" b="1" dirty="0">
                <a:solidFill>
                  <a:srgbClr val="FF0000"/>
                </a:solidFill>
              </a:rPr>
            </a:br>
            <a:r>
              <a:rPr lang="en-US" sz="2600" b="1" dirty="0" err="1">
                <a:solidFill>
                  <a:srgbClr val="FF0000"/>
                </a:solidFill>
              </a:rPr>
              <a:t>Приема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се</a:t>
            </a:r>
            <a:r>
              <a:rPr lang="bg-BG" sz="2600" b="1" dirty="0">
                <a:solidFill>
                  <a:srgbClr val="FF0000"/>
                </a:solidFill>
              </a:rPr>
              <a:t> с квалифицирано мнозинство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5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02390"/>
            <a:ext cx="6777037" cy="492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105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47500" lnSpcReduction="20000"/>
          </a:bodyPr>
          <a:lstStyle/>
          <a:p>
            <a:r>
              <a:rPr lang="bg-BG" sz="1800" b="1" dirty="0"/>
              <a:t>Изх.№20/31.07.2017г.                                                                                           </a:t>
            </a:r>
            <a:endParaRPr lang="en-US" sz="1800" dirty="0"/>
          </a:p>
          <a:p>
            <a:r>
              <a:rPr lang="bg-BG" sz="1800" b="1" dirty="0"/>
              <a:t>                                                                                                                                         ДО: д-р ВЕНЦИСЛАВ ГРОЗЕВ</a:t>
            </a:r>
            <a:endParaRPr lang="en-US" sz="1800" dirty="0"/>
          </a:p>
          <a:p>
            <a:r>
              <a:rPr lang="bg-BG" sz="1800" b="1" dirty="0"/>
              <a:t>                                                                                                                                                       ПРЕДСЕДАТЕЛ НА БЛС</a:t>
            </a:r>
            <a:endParaRPr lang="en-US" sz="1800" dirty="0"/>
          </a:p>
          <a:p>
            <a:r>
              <a:rPr lang="bg-BG" sz="1800" b="1" dirty="0"/>
              <a:t>                                                                                                                                       ДО: проф. д-р МИЛАН МИЛАНОВ</a:t>
            </a:r>
            <a:endParaRPr lang="en-US" sz="1800" dirty="0"/>
          </a:p>
          <a:p>
            <a:r>
              <a:rPr lang="bg-BG" sz="1800" b="1" dirty="0"/>
              <a:t>                                                                                                                                                     ПРЕДСЕДАТЕЛ НА БЛС-СК</a:t>
            </a:r>
            <a:endParaRPr lang="en-US" sz="1800" dirty="0"/>
          </a:p>
          <a:p>
            <a:r>
              <a:rPr lang="bg-BG" sz="1800" b="1" dirty="0"/>
              <a:t>Предложения за промяна в устава на БЛС</a:t>
            </a:r>
            <a:endParaRPr lang="en-US" sz="1800" dirty="0"/>
          </a:p>
          <a:p>
            <a:r>
              <a:rPr lang="bg-BG" sz="1800" b="1" dirty="0"/>
              <a:t>                                                                        </a:t>
            </a:r>
            <a:endParaRPr lang="en-US" sz="1800" dirty="0"/>
          </a:p>
          <a:p>
            <a:pPr lvl="0"/>
            <a:r>
              <a:rPr lang="bg-BG" sz="1800" dirty="0"/>
              <a:t>Да отпадне изцяло член</a:t>
            </a:r>
            <a:r>
              <a:rPr lang="bg-BG" sz="1800" b="1" dirty="0"/>
              <a:t> 20 а,</a:t>
            </a:r>
            <a:r>
              <a:rPr lang="bg-BG" sz="1800" dirty="0"/>
              <a:t>  (нов, </a:t>
            </a:r>
            <a:r>
              <a:rPr lang="ru-RU" sz="1800" dirty="0"/>
              <a:t>1</a:t>
            </a:r>
            <a:r>
              <a:rPr lang="bg-BG" sz="1800" dirty="0"/>
              <a:t>5.</a:t>
            </a:r>
            <a:r>
              <a:rPr lang="ru-RU" sz="1800" dirty="0"/>
              <a:t>12</a:t>
            </a:r>
            <a:r>
              <a:rPr lang="bg-BG" sz="1800" dirty="0"/>
              <a:t>.2012 г.) </a:t>
            </a:r>
            <a:r>
              <a:rPr lang="bg-BG" sz="1800" dirty="0" err="1"/>
              <a:t>Акредитационен</a:t>
            </a:r>
            <a:r>
              <a:rPr lang="bg-BG" sz="1800" dirty="0"/>
              <a:t> съвет към БЛС и релативните към него препратки.</a:t>
            </a:r>
            <a:endParaRPr lang="en-US" sz="1800" dirty="0"/>
          </a:p>
          <a:p>
            <a:pPr lvl="0"/>
            <a:r>
              <a:rPr lang="bg-BG" sz="1800" dirty="0"/>
              <a:t>Към </a:t>
            </a:r>
            <a:r>
              <a:rPr lang="bg-BG" sz="1800" b="1" dirty="0"/>
              <a:t>Чл. 20б</a:t>
            </a:r>
            <a:r>
              <a:rPr lang="bg-BG" sz="1800" dirty="0"/>
              <a:t> /3/ Досегашните </a:t>
            </a:r>
            <a:r>
              <a:rPr lang="bg-BG" sz="1800" i="1" dirty="0"/>
              <a:t>Бордовете по специалности, да се трансформират в </a:t>
            </a:r>
            <a:r>
              <a:rPr lang="bg-BG" sz="1800" b="1" i="1" dirty="0"/>
              <a:t>Бордове по сектори:</a:t>
            </a:r>
            <a:endParaRPr lang="en-US" sz="1800" dirty="0"/>
          </a:p>
          <a:p>
            <a:r>
              <a:rPr lang="bg-BG" sz="1800" b="1" i="1" dirty="0"/>
              <a:t>                                        Борд ПИМП, Борд СИМП, Борд БП</a:t>
            </a:r>
            <a:endParaRPr lang="en-US" sz="1800" dirty="0"/>
          </a:p>
          <a:p>
            <a:r>
              <a:rPr lang="bg-BG" sz="1800" i="1" dirty="0"/>
              <a:t>Да се изработи </a:t>
            </a:r>
            <a:r>
              <a:rPr lang="bg-BG" sz="1800" b="1" i="1" dirty="0"/>
              <a:t>Правилник за работата</a:t>
            </a:r>
            <a:r>
              <a:rPr lang="bg-BG" sz="1800" i="1" dirty="0"/>
              <a:t> им, ясно записани в него задължения и отговорности, срокове за изпълнение и пр.</a:t>
            </a:r>
            <a:endParaRPr lang="en-US" sz="1800" dirty="0"/>
          </a:p>
          <a:p>
            <a:pPr lvl="0"/>
            <a:r>
              <a:rPr lang="bg-BG" sz="1800" b="1" dirty="0"/>
              <a:t>Чл.25</a:t>
            </a:r>
            <a:r>
              <a:rPr lang="bg-BG" sz="1800" dirty="0"/>
              <a:t> </a:t>
            </a:r>
            <a:r>
              <a:rPr lang="bg-BG" sz="1800" u="sng" dirty="0"/>
              <a:t>Предложение:</a:t>
            </a:r>
            <a:r>
              <a:rPr lang="bg-BG" sz="1800" dirty="0"/>
              <a:t> Да се обсъди вариант за провеждане на Общо събрание в условията </a:t>
            </a:r>
            <a:r>
              <a:rPr lang="bg-BG" sz="1800" b="1" dirty="0"/>
              <a:t>„падащ“ кворум</a:t>
            </a:r>
            <a:r>
              <a:rPr lang="bg-BG" sz="1800" dirty="0"/>
              <a:t> и/или при присъствие </a:t>
            </a:r>
            <a:r>
              <a:rPr lang="bg-BG" sz="1800" b="1" dirty="0"/>
              <a:t>на минимум от 1/3 от делегатите</a:t>
            </a:r>
            <a:r>
              <a:rPr lang="bg-BG" sz="1800" dirty="0"/>
              <a:t>. </a:t>
            </a:r>
            <a:endParaRPr lang="en-US" sz="1800" dirty="0"/>
          </a:p>
          <a:p>
            <a:r>
              <a:rPr lang="bg-BG" sz="1800" dirty="0"/>
              <a:t>Да се обсъди налагане  на санкция при 2 /два/ последователни неявявания на Общо събрание на делегат без уважителна причина. </a:t>
            </a:r>
            <a:endParaRPr lang="en-US" sz="1800" dirty="0"/>
          </a:p>
          <a:p>
            <a:pPr lvl="0"/>
            <a:r>
              <a:rPr lang="bg-BG" sz="1800" b="1" u="sng" dirty="0"/>
              <a:t>Чл.27 т.10</a:t>
            </a:r>
            <a:r>
              <a:rPr lang="bg-BG" sz="1800" u="sng" dirty="0"/>
              <a:t> Предложение:</a:t>
            </a:r>
            <a:r>
              <a:rPr lang="bg-BG" sz="1800" dirty="0"/>
              <a:t> При нередовно плащане на членски внос на член на РК  повече от 6 месеца лекаря да бъде уведомен за това чрез </a:t>
            </a:r>
            <a:r>
              <a:rPr lang="bg-BG" sz="1800" b="1" dirty="0" err="1"/>
              <a:t>електроннота</a:t>
            </a:r>
            <a:r>
              <a:rPr lang="bg-BG" sz="1800" b="1" dirty="0"/>
              <a:t> си поща и/или по друг подходящ начин.</a:t>
            </a:r>
            <a:r>
              <a:rPr lang="bg-BG" sz="1800" dirty="0"/>
              <a:t> При незаплащане в 30 дневен срок след уведомяване на дължимите суми от чл.внос санкцията за това да не може да надвишава 1 /една/ месечна вноска. </a:t>
            </a:r>
            <a:r>
              <a:rPr lang="en-US" sz="1800" dirty="0"/>
              <a:t>(</a:t>
            </a:r>
            <a:r>
              <a:rPr lang="bg-BG" sz="1800" dirty="0"/>
              <a:t>В момента в БЛС-СК тази сума е 50 лв.</a:t>
            </a:r>
            <a:r>
              <a:rPr lang="en-US" sz="1800" dirty="0"/>
              <a:t>)</a:t>
            </a:r>
          </a:p>
          <a:p>
            <a:r>
              <a:rPr lang="bg-BG" sz="1800" dirty="0"/>
              <a:t>При приемане на член в РК същия да бъде проверяван за липса на стари задължения към други РК.</a:t>
            </a:r>
            <a:endParaRPr lang="en-US" sz="1800" dirty="0"/>
          </a:p>
          <a:p>
            <a:pPr lvl="0"/>
            <a:r>
              <a:rPr lang="bg-BG" sz="1800" b="1" dirty="0"/>
              <a:t>Чл.27 т. 12</a:t>
            </a:r>
            <a:r>
              <a:rPr lang="bg-BG" sz="1800" dirty="0"/>
              <a:t>. подпомага своите членове и техните семейства, в случай на нужда  съобразно  утвърден за това </a:t>
            </a:r>
            <a:r>
              <a:rPr lang="bg-BG" sz="1800" b="1" dirty="0"/>
              <a:t>Правилник.</a:t>
            </a:r>
            <a:endParaRPr lang="en-US" sz="1800" dirty="0"/>
          </a:p>
          <a:p>
            <a:pPr lvl="0"/>
            <a:r>
              <a:rPr lang="bg-BG" sz="1800" b="1" dirty="0"/>
              <a:t>Чл.30т.7. /2/</a:t>
            </a:r>
            <a:r>
              <a:rPr lang="bg-BG" sz="1800" dirty="0"/>
              <a:t> Нова: /3./ Председателят и членовете на УС могат да присъстват на заседанията на КК на районната колегия.</a:t>
            </a:r>
            <a:endParaRPr lang="en-US" sz="1800" dirty="0"/>
          </a:p>
          <a:p>
            <a:pPr lvl="0"/>
            <a:r>
              <a:rPr lang="bg-BG" sz="1800" b="1" dirty="0"/>
              <a:t>Чл. 36.</a:t>
            </a:r>
            <a:r>
              <a:rPr lang="bg-BG" sz="1800" dirty="0"/>
              <a:t> </a:t>
            </a:r>
            <a:r>
              <a:rPr lang="bg-BG" sz="1800" b="1" dirty="0"/>
              <a:t>/</a:t>
            </a:r>
            <a:r>
              <a:rPr lang="bg-BG" sz="1800" dirty="0"/>
              <a:t>1/ В регистъра се вписват следните обстоятелства: </a:t>
            </a:r>
            <a:endParaRPr lang="en-US" sz="1800" dirty="0"/>
          </a:p>
          <a:p>
            <a:r>
              <a:rPr lang="bg-BG" sz="1800" b="1" dirty="0"/>
              <a:t>Да отпадне „по местоживеене“ , а да се добави „ актуален телефон и </a:t>
            </a:r>
            <a:r>
              <a:rPr lang="bg-BG" sz="1800" b="1" dirty="0" err="1"/>
              <a:t>е-майл</a:t>
            </a:r>
            <a:r>
              <a:rPr lang="bg-BG" sz="1800" b="1" dirty="0"/>
              <a:t>“.</a:t>
            </a:r>
            <a:endParaRPr lang="en-US" sz="1800" dirty="0"/>
          </a:p>
          <a:p>
            <a:pPr lvl="0"/>
            <a:r>
              <a:rPr lang="bg-BG" sz="1800" b="1" dirty="0"/>
              <a:t>Чл.37а</a:t>
            </a:r>
            <a:r>
              <a:rPr lang="bg-BG" sz="1800" dirty="0"/>
              <a:t> нова точка /3/ при неплащане за срок от шест месеца на чл. внос лекаря се уведомява и поканва да плати  по </a:t>
            </a:r>
            <a:r>
              <a:rPr lang="bg-BG" sz="1800" b="1" dirty="0" err="1"/>
              <a:t>е-майл</a:t>
            </a:r>
            <a:r>
              <a:rPr lang="bg-BG" sz="1800" b="1" dirty="0"/>
              <a:t>, телефон или по друг подходящ начин</a:t>
            </a:r>
            <a:r>
              <a:rPr lang="bg-BG" sz="1800" dirty="0"/>
              <a:t>. При незаплащане на дължимите суми в 30 /тридесет/ дневен срок от уведомяването лекаря  следва да се „свали от регистър“. При </a:t>
            </a:r>
            <a:r>
              <a:rPr lang="bg-BG" sz="1800" dirty="0" err="1"/>
              <a:t>последващо</a:t>
            </a:r>
            <a:r>
              <a:rPr lang="bg-BG" sz="1800" dirty="0"/>
              <a:t> заплащане на сумите за чл. внос </a:t>
            </a:r>
            <a:r>
              <a:rPr lang="bg-BG" sz="1800" b="1" dirty="0"/>
              <a:t>не може да му бъде наложена санкция по голяма от размера на 1 /една/ месечна членска вноска. </a:t>
            </a:r>
            <a:endParaRPr lang="en-US" sz="1800" dirty="0"/>
          </a:p>
          <a:p>
            <a:pPr lvl="0"/>
            <a:r>
              <a:rPr lang="bg-BG" sz="1800" b="1" dirty="0"/>
              <a:t>Чл. 44. /1/.</a:t>
            </a:r>
            <a:r>
              <a:rPr lang="bg-BG" sz="1800" dirty="0"/>
              <a:t> НРД се подписва между УС на БЛС и Надзорен съвет на НЗОК на основание чл. 53 от ЗЗО и чл. 5 и чл. 13 от ЗСОЛЛДМ.</a:t>
            </a:r>
            <a:endParaRPr lang="en-US" sz="1800" dirty="0"/>
          </a:p>
          <a:p>
            <a:r>
              <a:rPr lang="bg-BG" sz="1800" dirty="0"/>
              <a:t>/2/. За водене на преговорите на експертно ниво УС на БЛС утвърждава експертни комисии, съставени от представител на УС на БЛС и членовете на бордовете по специалности / нова: </a:t>
            </a:r>
            <a:r>
              <a:rPr lang="bg-BG" sz="1800" b="1" dirty="0"/>
              <a:t>Експертен съвет на ПИМП</a:t>
            </a:r>
            <a:r>
              <a:rPr lang="bg-BG" sz="1800" dirty="0"/>
              <a:t>/, а за СИМП – на Експертния съвет на СИМП, избран по утвърден от УС правилник. Към комисиите могат да бъдат включвани и други лица, имащи експертни познания в дадена област. </a:t>
            </a:r>
            <a:endParaRPr lang="en-US" sz="1800" dirty="0"/>
          </a:p>
          <a:p>
            <a:r>
              <a:rPr lang="bg-BG" sz="1800" dirty="0"/>
              <a:t>Нова: </a:t>
            </a:r>
            <a:r>
              <a:rPr lang="bg-BG" sz="1800" b="1" u="sng" dirty="0"/>
              <a:t>Експертният съвет по ПИМП</a:t>
            </a:r>
            <a:r>
              <a:rPr lang="bg-BG" sz="1800" dirty="0"/>
              <a:t> се състои от председател и 10 членове, избрани от БЛС по ред, утвърден от УС на БЛС. Експертният съвет по ПИМП участва в преговорите по НРД и по искане на УС на БЛС дава становища по проекти на нормативни актове и други документи, касаещи професионалната сфера на дейност на ПИМП. Председателят на Експертния съвет по ПИМП организира и ръководи работата му, както и го представлява пред трети лица при изпълнение на вменените му функции.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0152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45" y="980728"/>
            <a:ext cx="64027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890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05" y="333375"/>
            <a:ext cx="593660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79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47500" lnSpcReduction="20000"/>
          </a:bodyPr>
          <a:lstStyle/>
          <a:p>
            <a:r>
              <a:rPr lang="ru-RU" sz="1800" dirty="0"/>
              <a:t>ЗАСЕДАНИЕ НА УПРАВИТЕЛНИЯ СЪВЕТ НА</a:t>
            </a:r>
          </a:p>
          <a:p>
            <a:r>
              <a:rPr lang="ru-RU" sz="1800" dirty="0"/>
              <a:t>ДРУЖЕСТВОТО НА СОФИЙСКИТЕ ОБЩОПРАКТИКУВАЩИ ЛЕКАРИ</a:t>
            </a:r>
          </a:p>
          <a:p>
            <a:r>
              <a:rPr lang="ru-RU" sz="1800" dirty="0"/>
              <a:t>Протокол №8/11.10.2017</a:t>
            </a:r>
          </a:p>
          <a:p>
            <a:endParaRPr lang="ru-RU" sz="1800" dirty="0"/>
          </a:p>
          <a:p>
            <a:r>
              <a:rPr lang="ru-RU" sz="1800" dirty="0"/>
              <a:t> Днес,11.10.2017 г., в </a:t>
            </a:r>
            <a:r>
              <a:rPr lang="ru-RU" sz="1800" dirty="0" err="1"/>
              <a:t>Административен</a:t>
            </a:r>
            <a:r>
              <a:rPr lang="ru-RU" sz="1800" dirty="0"/>
              <a:t> блок на УМБАЛ „Александровска“ ЕАД – </a:t>
            </a:r>
            <a:r>
              <a:rPr lang="ru-RU" sz="1800" dirty="0" err="1"/>
              <a:t>Заседателна</a:t>
            </a:r>
            <a:r>
              <a:rPr lang="ru-RU" sz="1800" dirty="0"/>
              <a:t> зала, се </a:t>
            </a:r>
            <a:r>
              <a:rPr lang="ru-RU" sz="1800" dirty="0" err="1"/>
              <a:t>проведе</a:t>
            </a:r>
            <a:r>
              <a:rPr lang="ru-RU" sz="1800" dirty="0"/>
              <a:t> заседание на УС на ДСОПЛ при </a:t>
            </a:r>
            <a:r>
              <a:rPr lang="ru-RU" sz="1800" dirty="0" err="1"/>
              <a:t>следния</a:t>
            </a:r>
            <a:r>
              <a:rPr lang="ru-RU" sz="1800" dirty="0"/>
              <a:t> </a:t>
            </a:r>
            <a:r>
              <a:rPr lang="ru-RU" sz="1800" dirty="0" err="1"/>
              <a:t>дневен</a:t>
            </a:r>
            <a:r>
              <a:rPr lang="ru-RU" sz="1800" dirty="0"/>
              <a:t> </a:t>
            </a:r>
            <a:r>
              <a:rPr lang="ru-RU" sz="1800" dirty="0" err="1"/>
              <a:t>ред</a:t>
            </a:r>
            <a:r>
              <a:rPr lang="ru-RU" sz="1800" dirty="0"/>
              <a:t>:</a:t>
            </a:r>
          </a:p>
          <a:p>
            <a:endParaRPr lang="ru-RU" sz="1800" dirty="0"/>
          </a:p>
          <a:p>
            <a:r>
              <a:rPr lang="ru-RU" sz="1800" dirty="0"/>
              <a:t>1.	</a:t>
            </a:r>
            <a:r>
              <a:rPr lang="ru-RU" sz="1800" dirty="0" err="1"/>
              <a:t>Обсъждане</a:t>
            </a:r>
            <a:r>
              <a:rPr lang="ru-RU" sz="1800" dirty="0"/>
              <a:t> на </a:t>
            </a:r>
            <a:r>
              <a:rPr lang="ru-RU" sz="1800" dirty="0" err="1"/>
              <a:t>дейността</a:t>
            </a:r>
            <a:r>
              <a:rPr lang="ru-RU" sz="1800" dirty="0"/>
              <a:t> на работните </a:t>
            </a:r>
            <a:r>
              <a:rPr lang="ru-RU" sz="1800" dirty="0" err="1"/>
              <a:t>групи</a:t>
            </a:r>
            <a:r>
              <a:rPr lang="ru-RU" sz="1800" dirty="0"/>
              <a:t> на УС на ДСОПЛ</a:t>
            </a:r>
          </a:p>
          <a:p>
            <a:r>
              <a:rPr lang="ru-RU" sz="1800" dirty="0"/>
              <a:t>2.	</a:t>
            </a:r>
            <a:r>
              <a:rPr lang="ru-RU" sz="1800" dirty="0" err="1"/>
              <a:t>Разни</a:t>
            </a:r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 </a:t>
            </a:r>
            <a:r>
              <a:rPr lang="ru-RU" sz="1800" dirty="0" err="1"/>
              <a:t>Присъстват</a:t>
            </a:r>
            <a:r>
              <a:rPr lang="ru-RU" sz="1800" dirty="0"/>
              <a:t>:</a:t>
            </a:r>
          </a:p>
          <a:p>
            <a:endParaRPr lang="ru-RU" sz="1800" dirty="0"/>
          </a:p>
          <a:p>
            <a:r>
              <a:rPr lang="ru-RU" sz="1800" dirty="0"/>
              <a:t> </a:t>
            </a:r>
            <a:r>
              <a:rPr lang="ru-RU" sz="1800" dirty="0" err="1"/>
              <a:t>Управителен</a:t>
            </a:r>
            <a:r>
              <a:rPr lang="ru-RU" sz="1800" dirty="0"/>
              <a:t> </a:t>
            </a:r>
            <a:r>
              <a:rPr lang="ru-RU" sz="1800" dirty="0" err="1"/>
              <a:t>съвет</a:t>
            </a:r>
            <a:r>
              <a:rPr lang="ru-RU" sz="1800" dirty="0"/>
              <a:t>:</a:t>
            </a:r>
          </a:p>
          <a:p>
            <a:r>
              <a:rPr lang="ru-RU" sz="1800" dirty="0"/>
              <a:t> </a:t>
            </a:r>
          </a:p>
          <a:p>
            <a:r>
              <a:rPr lang="ru-RU" sz="1800" dirty="0"/>
              <a:t>Д-р Георги </a:t>
            </a:r>
            <a:r>
              <a:rPr lang="ru-RU" sz="1800" dirty="0" err="1"/>
              <a:t>Миндов</a:t>
            </a:r>
            <a:endParaRPr lang="ru-RU" sz="1800" dirty="0"/>
          </a:p>
          <a:p>
            <a:r>
              <a:rPr lang="ru-RU" sz="1800" dirty="0"/>
              <a:t>Д-р </a:t>
            </a:r>
            <a:r>
              <a:rPr lang="ru-RU" sz="1800" dirty="0" err="1"/>
              <a:t>Тодор</a:t>
            </a:r>
            <a:r>
              <a:rPr lang="ru-RU" sz="1800" dirty="0"/>
              <a:t> Тодоров</a:t>
            </a:r>
          </a:p>
          <a:p>
            <a:r>
              <a:rPr lang="ru-RU" sz="1800" dirty="0"/>
              <a:t>Д-р </a:t>
            </a:r>
            <a:r>
              <a:rPr lang="ru-RU" sz="1800" dirty="0" err="1"/>
              <a:t>Марияна</a:t>
            </a:r>
            <a:r>
              <a:rPr lang="ru-RU" sz="1800" dirty="0"/>
              <a:t> </a:t>
            </a:r>
            <a:r>
              <a:rPr lang="ru-RU" sz="1800" dirty="0" err="1"/>
              <a:t>Свещникова</a:t>
            </a:r>
            <a:endParaRPr lang="ru-RU" sz="1800" dirty="0"/>
          </a:p>
          <a:p>
            <a:r>
              <a:rPr lang="ru-RU" sz="1800" dirty="0"/>
              <a:t>Д-р </a:t>
            </a:r>
            <a:r>
              <a:rPr lang="ru-RU" sz="1800" dirty="0" err="1"/>
              <a:t>Петър</a:t>
            </a:r>
            <a:r>
              <a:rPr lang="ru-RU" sz="1800" dirty="0"/>
              <a:t> </a:t>
            </a:r>
            <a:r>
              <a:rPr lang="ru-RU" sz="1800" dirty="0" err="1"/>
              <a:t>Самарев</a:t>
            </a:r>
            <a:r>
              <a:rPr lang="ru-RU" sz="1800" dirty="0"/>
              <a:t> 		</a:t>
            </a:r>
          </a:p>
          <a:p>
            <a:r>
              <a:rPr lang="ru-RU" sz="1800" dirty="0"/>
              <a:t>Д-р Николай </a:t>
            </a:r>
            <a:r>
              <a:rPr lang="ru-RU" sz="1800" dirty="0" err="1"/>
              <a:t>Брънзалов</a:t>
            </a:r>
            <a:endParaRPr lang="ru-RU" sz="1800" dirty="0"/>
          </a:p>
          <a:p>
            <a:r>
              <a:rPr lang="ru-RU" sz="1800" dirty="0"/>
              <a:t>Д-р Николай Колев</a:t>
            </a:r>
          </a:p>
          <a:p>
            <a:r>
              <a:rPr lang="ru-RU" sz="1800" dirty="0"/>
              <a:t>Д-р Валентина Борисова</a:t>
            </a:r>
          </a:p>
          <a:p>
            <a:r>
              <a:rPr lang="ru-RU" sz="1800" dirty="0"/>
              <a:t>Д-р Диана </a:t>
            </a:r>
            <a:r>
              <a:rPr lang="ru-RU" sz="1800" dirty="0" err="1"/>
              <a:t>Димова</a:t>
            </a:r>
            <a:r>
              <a:rPr lang="ru-RU" sz="1800" dirty="0"/>
              <a:t> </a:t>
            </a:r>
          </a:p>
          <a:p>
            <a:endParaRPr lang="ru-RU" sz="1800" dirty="0"/>
          </a:p>
          <a:p>
            <a:r>
              <a:rPr lang="ru-RU" sz="1800" dirty="0" err="1"/>
              <a:t>Контролна</a:t>
            </a:r>
            <a:r>
              <a:rPr lang="ru-RU" sz="1800" dirty="0"/>
              <a:t> </a:t>
            </a:r>
            <a:r>
              <a:rPr lang="ru-RU" sz="1800" dirty="0" err="1"/>
              <a:t>комисия</a:t>
            </a:r>
            <a:r>
              <a:rPr lang="ru-RU" sz="1800" dirty="0"/>
              <a:t>:</a:t>
            </a:r>
          </a:p>
          <a:p>
            <a:r>
              <a:rPr lang="ru-RU" sz="1800" dirty="0"/>
              <a:t> </a:t>
            </a:r>
          </a:p>
          <a:p>
            <a:r>
              <a:rPr lang="ru-RU" sz="1800" dirty="0"/>
              <a:t>Д-р </a:t>
            </a:r>
            <a:r>
              <a:rPr lang="ru-RU" sz="1800" dirty="0" err="1"/>
              <a:t>Красимира</a:t>
            </a:r>
            <a:r>
              <a:rPr lang="ru-RU" sz="1800" dirty="0"/>
              <a:t> </a:t>
            </a:r>
            <a:r>
              <a:rPr lang="ru-RU" sz="1800" dirty="0" err="1"/>
              <a:t>Косева</a:t>
            </a:r>
            <a:endParaRPr lang="ru-RU" sz="1800" dirty="0"/>
          </a:p>
          <a:p>
            <a:r>
              <a:rPr lang="ru-RU" sz="1800" dirty="0" err="1"/>
              <a:t>Налице</a:t>
            </a:r>
            <a:r>
              <a:rPr lang="ru-RU" sz="1800" dirty="0"/>
              <a:t> е кворум </a:t>
            </a:r>
            <a:r>
              <a:rPr lang="ru-RU" sz="1800" dirty="0" err="1"/>
              <a:t>съгласно</a:t>
            </a:r>
            <a:r>
              <a:rPr lang="ru-RU" sz="1800" dirty="0"/>
              <a:t> чл. 30, ал. 3 от Устава на ДСОПЛ.</a:t>
            </a:r>
          </a:p>
          <a:p>
            <a:endParaRPr lang="ru-RU" sz="1800" dirty="0"/>
          </a:p>
          <a:p>
            <a:r>
              <a:rPr lang="ru-RU" sz="1800" dirty="0" err="1"/>
              <a:t>Заседанието</a:t>
            </a:r>
            <a:r>
              <a:rPr lang="ru-RU" sz="1800" dirty="0"/>
              <a:t> се води от председателя на УС на ДСОПЛ д-р Георги </a:t>
            </a:r>
            <a:r>
              <a:rPr lang="ru-RU" sz="1800" dirty="0" err="1"/>
              <a:t>Миндов</a:t>
            </a:r>
            <a:r>
              <a:rPr lang="ru-RU" sz="1800" dirty="0"/>
              <a:t>.</a:t>
            </a:r>
          </a:p>
          <a:p>
            <a:r>
              <a:rPr lang="ru-RU" sz="1800" dirty="0"/>
              <a:t>Протокола се води от секретаря на УС на ДСОПЛ д-р </a:t>
            </a:r>
            <a:r>
              <a:rPr lang="ru-RU" sz="1800" dirty="0" err="1"/>
              <a:t>Тодор</a:t>
            </a:r>
            <a:r>
              <a:rPr lang="ru-RU" sz="1800" dirty="0"/>
              <a:t> Тодоров.</a:t>
            </a:r>
          </a:p>
          <a:p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1. </a:t>
            </a:r>
            <a:r>
              <a:rPr lang="ru-RU" sz="1800" dirty="0" err="1"/>
              <a:t>Обсъждане</a:t>
            </a:r>
            <a:r>
              <a:rPr lang="ru-RU" sz="1800" dirty="0"/>
              <a:t> на </a:t>
            </a:r>
            <a:r>
              <a:rPr lang="ru-RU" sz="1800" dirty="0" err="1"/>
              <a:t>дейността</a:t>
            </a:r>
            <a:r>
              <a:rPr lang="ru-RU" sz="1800" dirty="0"/>
              <a:t> на работните </a:t>
            </a:r>
            <a:r>
              <a:rPr lang="ru-RU" sz="1800" dirty="0" err="1"/>
              <a:t>групи</a:t>
            </a:r>
            <a:r>
              <a:rPr lang="ru-RU" sz="1800" dirty="0"/>
              <a:t> на УС на ДСОПЛ</a:t>
            </a:r>
          </a:p>
          <a:p>
            <a:endParaRPr lang="ru-RU" sz="1800" dirty="0"/>
          </a:p>
          <a:p>
            <a:r>
              <a:rPr lang="ru-RU" sz="1800" dirty="0"/>
              <a:t>1.1 </a:t>
            </a:r>
            <a:r>
              <a:rPr lang="ru-RU" sz="1800" dirty="0" err="1"/>
              <a:t>Обсъждане</a:t>
            </a:r>
            <a:r>
              <a:rPr lang="ru-RU" sz="1800" dirty="0"/>
              <a:t> на </a:t>
            </a:r>
            <a:r>
              <a:rPr lang="ru-RU" sz="1800" dirty="0" err="1"/>
              <a:t>споразумението</a:t>
            </a:r>
            <a:r>
              <a:rPr lang="ru-RU" sz="1800" dirty="0"/>
              <a:t> на ДСОПЛ с д-р Володя Василев</a:t>
            </a:r>
          </a:p>
          <a:p>
            <a:r>
              <a:rPr lang="ru-RU" sz="1800" dirty="0"/>
              <a:t>УС </a:t>
            </a:r>
            <a:r>
              <a:rPr lang="ru-RU" sz="1800" dirty="0" err="1"/>
              <a:t>обсъди</a:t>
            </a:r>
            <a:r>
              <a:rPr lang="ru-RU" sz="1800" dirty="0"/>
              <a:t> и </a:t>
            </a:r>
            <a:r>
              <a:rPr lang="ru-RU" sz="1800" dirty="0" err="1"/>
              <a:t>прие</a:t>
            </a:r>
            <a:r>
              <a:rPr lang="ru-RU" sz="1800" dirty="0"/>
              <a:t> да се добавят </a:t>
            </a:r>
            <a:r>
              <a:rPr lang="ru-RU" sz="1800" dirty="0" err="1"/>
              <a:t>промени</a:t>
            </a:r>
            <a:r>
              <a:rPr lang="ru-RU" sz="1800" dirty="0"/>
              <a:t> в </a:t>
            </a:r>
            <a:r>
              <a:rPr lang="ru-RU" sz="1800" dirty="0" err="1"/>
              <a:t>споразумението</a:t>
            </a:r>
            <a:r>
              <a:rPr lang="ru-RU" sz="1800" dirty="0"/>
              <a:t> с д-р Володя Василев, а именно </a:t>
            </a:r>
            <a:r>
              <a:rPr lang="ru-RU" sz="1800" dirty="0" err="1"/>
              <a:t>сумата</a:t>
            </a:r>
            <a:r>
              <a:rPr lang="ru-RU" sz="1800" dirty="0"/>
              <a:t> от 10020 лева да </a:t>
            </a:r>
            <a:r>
              <a:rPr lang="ru-RU" sz="1800" dirty="0" err="1"/>
              <a:t>бъде</a:t>
            </a:r>
            <a:r>
              <a:rPr lang="ru-RU" sz="1800" dirty="0"/>
              <a:t> </a:t>
            </a:r>
            <a:r>
              <a:rPr lang="ru-RU" sz="1800" dirty="0" err="1"/>
              <a:t>преведена</a:t>
            </a:r>
            <a:r>
              <a:rPr lang="ru-RU" sz="1800" dirty="0"/>
              <a:t> до 31.12.2018 година. </a:t>
            </a:r>
          </a:p>
          <a:p>
            <a:r>
              <a:rPr lang="ru-RU" sz="1800" dirty="0" err="1"/>
              <a:t>Гласуване</a:t>
            </a:r>
            <a:r>
              <a:rPr lang="ru-RU" sz="1800" dirty="0"/>
              <a:t>: „За“ – 8 – </a:t>
            </a:r>
            <a:r>
              <a:rPr lang="ru-RU" sz="1800" dirty="0" err="1"/>
              <a:t>Миндов</a:t>
            </a:r>
            <a:r>
              <a:rPr lang="ru-RU" sz="1800" dirty="0"/>
              <a:t>, Тодоров, </a:t>
            </a:r>
            <a:r>
              <a:rPr lang="ru-RU" sz="1800" dirty="0" err="1"/>
              <a:t>Самарев</a:t>
            </a:r>
            <a:r>
              <a:rPr lang="ru-RU" sz="1800" dirty="0"/>
              <a:t>, </a:t>
            </a:r>
            <a:r>
              <a:rPr lang="ru-RU" sz="1800" dirty="0" err="1"/>
              <a:t>Свещникова</a:t>
            </a:r>
            <a:r>
              <a:rPr lang="ru-RU" sz="1800" dirty="0"/>
              <a:t>, </a:t>
            </a:r>
            <a:r>
              <a:rPr lang="ru-RU" sz="1800" dirty="0" err="1"/>
              <a:t>Брънзалов</a:t>
            </a:r>
            <a:r>
              <a:rPr lang="ru-RU" sz="1800" dirty="0"/>
              <a:t>, </a:t>
            </a:r>
            <a:r>
              <a:rPr lang="ru-RU" sz="1800" dirty="0" err="1"/>
              <a:t>Димова</a:t>
            </a:r>
            <a:r>
              <a:rPr lang="ru-RU" sz="1800" dirty="0"/>
              <a:t>, Тодоров, Колев; „Против“ – </a:t>
            </a:r>
            <a:r>
              <a:rPr lang="ru-RU" sz="1800" dirty="0" err="1"/>
              <a:t>няма</a:t>
            </a:r>
            <a:r>
              <a:rPr lang="ru-RU" sz="1800" dirty="0"/>
              <a:t>, „</a:t>
            </a:r>
            <a:r>
              <a:rPr lang="ru-RU" sz="1800" dirty="0" err="1"/>
              <a:t>Въздържал</a:t>
            </a:r>
            <a:r>
              <a:rPr lang="ru-RU" sz="1800" dirty="0"/>
              <a:t> се“ – </a:t>
            </a:r>
            <a:r>
              <a:rPr lang="ru-RU" sz="1800" dirty="0" err="1"/>
              <a:t>няма</a:t>
            </a:r>
            <a:r>
              <a:rPr lang="ru-RU" sz="1800" dirty="0"/>
              <a:t>. </a:t>
            </a:r>
          </a:p>
          <a:p>
            <a:endParaRPr lang="ru-RU" sz="1800" dirty="0"/>
          </a:p>
          <a:p>
            <a:r>
              <a:rPr lang="ru-RU" sz="1800" dirty="0"/>
              <a:t>1.2  </a:t>
            </a:r>
            <a:r>
              <a:rPr lang="ru-RU" sz="1800" dirty="0" err="1"/>
              <a:t>Обсъждане</a:t>
            </a:r>
            <a:r>
              <a:rPr lang="ru-RU" sz="1800" dirty="0"/>
              <a:t> на </a:t>
            </a:r>
            <a:r>
              <a:rPr lang="ru-RU" sz="1800" dirty="0" err="1"/>
              <a:t>организацията</a:t>
            </a:r>
            <a:r>
              <a:rPr lang="ru-RU" sz="1800" dirty="0"/>
              <a:t> на </a:t>
            </a:r>
            <a:r>
              <a:rPr lang="ru-RU" sz="1800" dirty="0" err="1"/>
              <a:t>предстоящата</a:t>
            </a:r>
            <a:r>
              <a:rPr lang="ru-RU" sz="1800" dirty="0"/>
              <a:t> Конференция на ДСОПЛ на 2 </a:t>
            </a:r>
            <a:r>
              <a:rPr lang="ru-RU" sz="1800" dirty="0" err="1"/>
              <a:t>декември</a:t>
            </a:r>
            <a:r>
              <a:rPr lang="ru-RU" sz="1800" dirty="0"/>
              <a:t> 2017:</a:t>
            </a:r>
          </a:p>
          <a:p>
            <a:r>
              <a:rPr lang="ru-RU" sz="1800" dirty="0"/>
              <a:t>УС </a:t>
            </a:r>
            <a:r>
              <a:rPr lang="ru-RU" sz="1800" dirty="0" err="1"/>
              <a:t>обсъди</a:t>
            </a:r>
            <a:r>
              <a:rPr lang="ru-RU" sz="1800" dirty="0"/>
              <a:t> </a:t>
            </a:r>
            <a:r>
              <a:rPr lang="ru-RU" sz="1800" dirty="0" err="1"/>
              <a:t>варианти</a:t>
            </a:r>
            <a:r>
              <a:rPr lang="ru-RU" sz="1800" dirty="0"/>
              <a:t> за места за </a:t>
            </a:r>
            <a:r>
              <a:rPr lang="ru-RU" sz="1800" dirty="0" err="1"/>
              <a:t>провеждане</a:t>
            </a:r>
            <a:r>
              <a:rPr lang="ru-RU" sz="1800" dirty="0"/>
              <a:t>:</a:t>
            </a:r>
          </a:p>
          <a:p>
            <a:r>
              <a:rPr lang="ru-RU" sz="1800" dirty="0"/>
              <a:t>1. </a:t>
            </a:r>
            <a:r>
              <a:rPr lang="ru-RU" sz="1800" dirty="0" err="1"/>
              <a:t>Сградата</a:t>
            </a:r>
            <a:r>
              <a:rPr lang="ru-RU" sz="1800" dirty="0"/>
              <a:t> на секретариата на НС на БЧК - на бул. "Джеймс </a:t>
            </a:r>
            <a:r>
              <a:rPr lang="ru-RU" sz="1800" dirty="0" err="1"/>
              <a:t>Баучер</a:t>
            </a:r>
            <a:r>
              <a:rPr lang="ru-RU" sz="1800" dirty="0"/>
              <a:t>" 76</a:t>
            </a:r>
          </a:p>
          <a:p>
            <a:r>
              <a:rPr lang="ru-RU" sz="1800" dirty="0"/>
              <a:t>2. Хотел </a:t>
            </a:r>
            <a:r>
              <a:rPr lang="ru-RU" sz="1800" dirty="0" err="1"/>
              <a:t>Рамада</a:t>
            </a:r>
            <a:endParaRPr lang="ru-RU" sz="1800" dirty="0"/>
          </a:p>
          <a:p>
            <a:r>
              <a:rPr lang="ru-RU" sz="1800" dirty="0"/>
              <a:t>3. Хотел Метрополитен</a:t>
            </a:r>
          </a:p>
          <a:p>
            <a:endParaRPr lang="ru-RU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524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32500" lnSpcReduction="20000"/>
          </a:bodyPr>
          <a:lstStyle/>
          <a:p>
            <a:r>
              <a:rPr lang="ru-RU" b="1" u="sng" dirty="0"/>
              <a:t>№3/ 30.01.2017г ДО: д-р ВЕНЦИСЛАВ ГРОЗЕВ,</a:t>
            </a:r>
          </a:p>
          <a:p>
            <a:r>
              <a:rPr lang="bg-BG" b="1" u="sng" dirty="0"/>
              <a:t>Председател на БЛС</a:t>
            </a:r>
          </a:p>
          <a:p>
            <a:r>
              <a:rPr lang="bg-BG" b="1" u="sng" dirty="0"/>
              <a:t>Чрез: БЛС- Столична колегия</a:t>
            </a:r>
          </a:p>
          <a:p>
            <a:r>
              <a:rPr lang="bg-BG" b="1" u="sng" dirty="0"/>
              <a:t>ОТВОРЕНО </a:t>
            </a:r>
            <a:r>
              <a:rPr lang="bg-BG" b="1" u="sng" dirty="0" smtClean="0"/>
              <a:t>ПИСМО</a:t>
            </a:r>
          </a:p>
          <a:p>
            <a:endParaRPr lang="bg-BG" b="1" u="sng" dirty="0"/>
          </a:p>
          <a:p>
            <a:r>
              <a:rPr lang="ru-RU" b="1" dirty="0" err="1"/>
              <a:t>Относно</a:t>
            </a:r>
            <a:r>
              <a:rPr lang="ru-RU" b="1" dirty="0"/>
              <a:t>: </a:t>
            </a:r>
            <a:r>
              <a:rPr lang="ru-RU" b="1" dirty="0" err="1"/>
              <a:t>искане</a:t>
            </a:r>
            <a:r>
              <a:rPr lang="ru-RU" b="1" dirty="0"/>
              <a:t> изх.№3/26.01.2017г. </a:t>
            </a:r>
            <a:r>
              <a:rPr lang="ru-RU" b="1" dirty="0" err="1"/>
              <a:t>поставено</a:t>
            </a:r>
            <a:r>
              <a:rPr lang="ru-RU" b="1" dirty="0"/>
              <a:t> от </a:t>
            </a:r>
            <a:r>
              <a:rPr lang="ru-RU" b="1" dirty="0" err="1"/>
              <a:t>проф.д</a:t>
            </a:r>
            <a:r>
              <a:rPr lang="ru-RU" b="1" dirty="0"/>
              <a:t>-р </a:t>
            </a:r>
            <a:r>
              <a:rPr lang="ru-RU" b="1" dirty="0" err="1"/>
              <a:t>Арман</a:t>
            </a:r>
            <a:r>
              <a:rPr lang="ru-RU" b="1" dirty="0"/>
              <a:t> </a:t>
            </a:r>
            <a:r>
              <a:rPr lang="ru-RU" b="1" dirty="0" err="1"/>
              <a:t>Постиджиян</a:t>
            </a:r>
            <a:r>
              <a:rPr lang="ru-RU" b="1" dirty="0"/>
              <a:t> в </a:t>
            </a:r>
            <a:r>
              <a:rPr lang="ru-RU" b="1" dirty="0" err="1"/>
              <a:t>качеството</a:t>
            </a:r>
            <a:r>
              <a:rPr lang="ru-RU" b="1" dirty="0"/>
              <a:t> на </a:t>
            </a:r>
            <a:r>
              <a:rPr lang="ru-RU" b="1" dirty="0" err="1"/>
              <a:t>Председател</a:t>
            </a:r>
            <a:endParaRPr lang="ru-RU" b="1" dirty="0"/>
          </a:p>
          <a:p>
            <a:r>
              <a:rPr lang="ru-RU" b="1" dirty="0"/>
              <a:t>на </a:t>
            </a:r>
            <a:r>
              <a:rPr lang="ru-RU" b="1" dirty="0" err="1"/>
              <a:t>дружеството</a:t>
            </a:r>
            <a:r>
              <a:rPr lang="ru-RU" b="1" dirty="0"/>
              <a:t> на </a:t>
            </a:r>
            <a:r>
              <a:rPr lang="ru-RU" b="1" dirty="0" err="1"/>
              <a:t>кардиолозите</a:t>
            </a:r>
            <a:r>
              <a:rPr lang="ru-RU" b="1" dirty="0"/>
              <a:t> в </a:t>
            </a:r>
            <a:r>
              <a:rPr lang="ru-RU" b="1" dirty="0" err="1"/>
              <a:t>България</a:t>
            </a:r>
            <a:r>
              <a:rPr lang="ru-RU" b="1" dirty="0"/>
              <a:t> до БЛС за </a:t>
            </a:r>
            <a:r>
              <a:rPr lang="ru-RU" b="1" dirty="0" err="1"/>
              <a:t>въвеждане</a:t>
            </a:r>
            <a:r>
              <a:rPr lang="ru-RU" b="1" dirty="0"/>
              <a:t> на </a:t>
            </a:r>
            <a:r>
              <a:rPr lang="ru-RU" b="1" dirty="0" err="1"/>
              <a:t>задължително</a:t>
            </a:r>
            <a:r>
              <a:rPr lang="ru-RU" b="1" dirty="0"/>
              <a:t> </a:t>
            </a:r>
            <a:r>
              <a:rPr lang="ru-RU" b="1" dirty="0" err="1"/>
              <a:t>насочване</a:t>
            </a:r>
            <a:r>
              <a:rPr lang="ru-RU" b="1" dirty="0"/>
              <a:t> от ОПЛ </a:t>
            </a:r>
            <a:r>
              <a:rPr lang="ru-RU" b="1" dirty="0" err="1"/>
              <a:t>към</a:t>
            </a:r>
            <a:endParaRPr lang="ru-RU" b="1" dirty="0"/>
          </a:p>
          <a:p>
            <a:r>
              <a:rPr lang="bg-BG" b="1" dirty="0"/>
              <a:t>кардиолог за диспансерни </a:t>
            </a:r>
            <a:r>
              <a:rPr lang="bg-BG" b="1" dirty="0" smtClean="0"/>
              <a:t>консултации</a:t>
            </a:r>
          </a:p>
          <a:p>
            <a:endParaRPr lang="bg-BG" b="1" dirty="0"/>
          </a:p>
          <a:p>
            <a:r>
              <a:rPr lang="ru-RU" b="1" dirty="0" err="1">
                <a:solidFill>
                  <a:srgbClr val="FF0000"/>
                </a:solidFill>
              </a:rPr>
              <a:t>Ние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общопрактикуващите</a:t>
            </a:r>
            <a:r>
              <a:rPr lang="ru-RU" b="1" dirty="0">
                <a:solidFill>
                  <a:srgbClr val="FF0000"/>
                </a:solidFill>
              </a:rPr>
              <a:t> лекари от град София категорично не </a:t>
            </a:r>
            <a:r>
              <a:rPr lang="ru-RU" b="1" dirty="0" err="1">
                <a:solidFill>
                  <a:srgbClr val="FF0000"/>
                </a:solidFill>
              </a:rPr>
              <a:t>подкрепяме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отправеното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искане</a:t>
            </a:r>
            <a:r>
              <a:rPr lang="ru-RU" b="1" dirty="0">
                <a:solidFill>
                  <a:srgbClr val="FF0000"/>
                </a:solidFill>
              </a:rPr>
              <a:t> за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въвеждане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задължителни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консултации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защото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/>
              <a:t>1. </a:t>
            </a:r>
            <a:r>
              <a:rPr lang="ru-RU" b="1" dirty="0" err="1"/>
              <a:t>Ние</a:t>
            </a:r>
            <a:r>
              <a:rPr lang="ru-RU" b="1" dirty="0"/>
              <a:t> </a:t>
            </a:r>
            <a:r>
              <a:rPr lang="ru-RU" b="1" dirty="0" err="1"/>
              <a:t>сме</a:t>
            </a:r>
            <a:r>
              <a:rPr lang="ru-RU" b="1" dirty="0"/>
              <a:t> лекари- </a:t>
            </a:r>
            <a:r>
              <a:rPr lang="ru-RU" b="1" dirty="0" err="1"/>
              <a:t>специалисти</a:t>
            </a:r>
            <a:r>
              <a:rPr lang="ru-RU" b="1" dirty="0"/>
              <a:t> с </a:t>
            </a:r>
            <a:r>
              <a:rPr lang="ru-RU" b="1" dirty="0" err="1"/>
              <a:t>една</a:t>
            </a:r>
            <a:r>
              <a:rPr lang="ru-RU" b="1" dirty="0"/>
              <a:t> и </a:t>
            </a:r>
            <a:r>
              <a:rPr lang="ru-RU" b="1" dirty="0" err="1"/>
              <a:t>повече</a:t>
            </a:r>
            <a:r>
              <a:rPr lang="ru-RU" b="1" dirty="0"/>
              <a:t> от </a:t>
            </a:r>
            <a:r>
              <a:rPr lang="ru-RU" b="1" dirty="0" err="1"/>
              <a:t>една</a:t>
            </a:r>
            <a:r>
              <a:rPr lang="ru-RU" b="1" dirty="0"/>
              <a:t> </a:t>
            </a:r>
            <a:r>
              <a:rPr lang="ru-RU" b="1" dirty="0" err="1"/>
              <a:t>клинични</a:t>
            </a:r>
            <a:r>
              <a:rPr lang="ru-RU" b="1" dirty="0"/>
              <a:t> </a:t>
            </a:r>
            <a:r>
              <a:rPr lang="ru-RU" b="1" dirty="0" err="1"/>
              <a:t>специалности</a:t>
            </a:r>
            <a:r>
              <a:rPr lang="ru-RU" b="1" dirty="0"/>
              <a:t> и </a:t>
            </a:r>
            <a:r>
              <a:rPr lang="ru-RU" b="1" dirty="0" err="1"/>
              <a:t>дългогодишен</a:t>
            </a:r>
            <a:r>
              <a:rPr lang="ru-RU" b="1" dirty="0"/>
              <a:t> опит.</a:t>
            </a:r>
          </a:p>
          <a:p>
            <a:r>
              <a:rPr lang="ru-RU" b="1" dirty="0" err="1"/>
              <a:t>Необходимостта</a:t>
            </a:r>
            <a:r>
              <a:rPr lang="ru-RU" b="1" dirty="0"/>
              <a:t> от </a:t>
            </a:r>
            <a:r>
              <a:rPr lang="ru-RU" b="1" dirty="0" err="1"/>
              <a:t>задължителна</a:t>
            </a:r>
            <a:r>
              <a:rPr lang="ru-RU" b="1" dirty="0"/>
              <a:t> </a:t>
            </a:r>
            <a:r>
              <a:rPr lang="ru-RU" b="1" dirty="0" err="1"/>
              <a:t>диспансерна</a:t>
            </a:r>
            <a:r>
              <a:rPr lang="ru-RU" b="1" dirty="0"/>
              <a:t> ежегодна </a:t>
            </a:r>
            <a:r>
              <a:rPr lang="ru-RU" b="1" dirty="0" err="1"/>
              <a:t>консултативната</a:t>
            </a:r>
            <a:r>
              <a:rPr lang="ru-RU" b="1" dirty="0"/>
              <a:t> </a:t>
            </a:r>
            <a:r>
              <a:rPr lang="ru-RU" b="1" dirty="0" err="1"/>
              <a:t>помощ</a:t>
            </a:r>
            <a:r>
              <a:rPr lang="ru-RU" b="1" dirty="0"/>
              <a:t> , </a:t>
            </a:r>
            <a:r>
              <a:rPr lang="ru-RU" b="1" dirty="0" err="1"/>
              <a:t>доколкото</a:t>
            </a:r>
            <a:endParaRPr lang="ru-RU" b="1" dirty="0"/>
          </a:p>
          <a:p>
            <a:r>
              <a:rPr lang="ru-RU" b="1" dirty="0" err="1"/>
              <a:t>пациентите</a:t>
            </a:r>
            <a:r>
              <a:rPr lang="ru-RU" b="1" dirty="0"/>
              <a:t> ни се </a:t>
            </a:r>
            <a:r>
              <a:rPr lang="ru-RU" b="1" dirty="0" err="1"/>
              <a:t>нуждаят</a:t>
            </a:r>
            <a:r>
              <a:rPr lang="ru-RU" b="1" dirty="0"/>
              <a:t> от </a:t>
            </a:r>
            <a:r>
              <a:rPr lang="ru-RU" b="1" dirty="0" err="1"/>
              <a:t>такава</a:t>
            </a:r>
            <a:r>
              <a:rPr lang="ru-RU" b="1" dirty="0"/>
              <a:t>, </a:t>
            </a:r>
            <a:r>
              <a:rPr lang="ru-RU" b="1" dirty="0" err="1"/>
              <a:t>може</a:t>
            </a:r>
            <a:r>
              <a:rPr lang="ru-RU" b="1" dirty="0"/>
              <a:t> да </a:t>
            </a:r>
            <a:r>
              <a:rPr lang="ru-RU" b="1" dirty="0" err="1"/>
              <a:t>бъде</a:t>
            </a:r>
            <a:r>
              <a:rPr lang="ru-RU" b="1" dirty="0"/>
              <a:t> </a:t>
            </a:r>
            <a:r>
              <a:rPr lang="ru-RU" b="1" dirty="0" err="1"/>
              <a:t>преценена</a:t>
            </a:r>
            <a:r>
              <a:rPr lang="ru-RU" b="1" dirty="0"/>
              <a:t> от нас, в </a:t>
            </a:r>
            <a:r>
              <a:rPr lang="ru-RU" b="1" dirty="0" err="1"/>
              <a:t>съответствие</a:t>
            </a:r>
            <a:r>
              <a:rPr lang="ru-RU" b="1" dirty="0"/>
              <a:t> с </a:t>
            </a:r>
            <a:r>
              <a:rPr lang="ru-RU" b="1" dirty="0" err="1"/>
              <a:t>Наредба</a:t>
            </a:r>
            <a:endParaRPr lang="ru-RU" b="1" dirty="0"/>
          </a:p>
          <a:p>
            <a:r>
              <a:rPr lang="ru-RU" b="1" dirty="0"/>
              <a:t>№8/2016г. , </a:t>
            </a:r>
            <a:r>
              <a:rPr lang="ru-RU" b="1" dirty="0" err="1"/>
              <a:t>като</a:t>
            </a:r>
            <a:r>
              <a:rPr lang="ru-RU" b="1" dirty="0"/>
              <a:t> </a:t>
            </a:r>
            <a:r>
              <a:rPr lang="ru-RU" b="1" dirty="0" err="1"/>
              <a:t>съответно</a:t>
            </a:r>
            <a:r>
              <a:rPr lang="ru-RU" b="1" dirty="0"/>
              <a:t> </a:t>
            </a:r>
            <a:r>
              <a:rPr lang="ru-RU" b="1" dirty="0" err="1"/>
              <a:t>ние</a:t>
            </a:r>
            <a:r>
              <a:rPr lang="ru-RU" b="1" dirty="0"/>
              <a:t> можем и </a:t>
            </a:r>
            <a:r>
              <a:rPr lang="ru-RU" b="1" dirty="0" err="1"/>
              <a:t>поемаме</a:t>
            </a:r>
            <a:r>
              <a:rPr lang="ru-RU" b="1" dirty="0"/>
              <a:t> </a:t>
            </a:r>
            <a:r>
              <a:rPr lang="ru-RU" b="1" dirty="0" err="1"/>
              <a:t>отговорността</a:t>
            </a:r>
            <a:r>
              <a:rPr lang="ru-RU" b="1" dirty="0"/>
              <a:t> за </a:t>
            </a:r>
            <a:r>
              <a:rPr lang="ru-RU" b="1" dirty="0" err="1"/>
              <a:t>това</a:t>
            </a:r>
            <a:r>
              <a:rPr lang="ru-RU" b="1" dirty="0"/>
              <a:t>.</a:t>
            </a:r>
          </a:p>
          <a:p>
            <a:r>
              <a:rPr lang="ru-RU" b="1" dirty="0" err="1"/>
              <a:t>Ние</a:t>
            </a:r>
            <a:r>
              <a:rPr lang="ru-RU" b="1" dirty="0"/>
              <a:t> </a:t>
            </a:r>
            <a:r>
              <a:rPr lang="ru-RU" b="1" dirty="0" err="1"/>
              <a:t>сме</a:t>
            </a:r>
            <a:r>
              <a:rPr lang="ru-RU" b="1" dirty="0"/>
              <a:t> лекари-</a:t>
            </a:r>
            <a:r>
              <a:rPr lang="ru-RU" b="1" dirty="0" err="1"/>
              <a:t>специалисти</a:t>
            </a:r>
            <a:r>
              <a:rPr lang="ru-RU" b="1" dirty="0"/>
              <a:t> и </a:t>
            </a:r>
            <a:r>
              <a:rPr lang="ru-RU" b="1" dirty="0" err="1"/>
              <a:t>нямаме</a:t>
            </a:r>
            <a:r>
              <a:rPr lang="ru-RU" b="1" dirty="0"/>
              <a:t> нужда да </a:t>
            </a:r>
            <a:r>
              <a:rPr lang="ru-RU" b="1" dirty="0" err="1"/>
              <a:t>бъдем</a:t>
            </a:r>
            <a:r>
              <a:rPr lang="ru-RU" b="1" dirty="0"/>
              <a:t> „</a:t>
            </a:r>
            <a:r>
              <a:rPr lang="ru-RU" b="1" dirty="0" err="1"/>
              <a:t>обгрижвани</a:t>
            </a:r>
            <a:r>
              <a:rPr lang="ru-RU" b="1" dirty="0"/>
              <a:t>“ и </a:t>
            </a:r>
            <a:r>
              <a:rPr lang="ru-RU" b="1" dirty="0" err="1"/>
              <a:t>предпазвани</a:t>
            </a:r>
            <a:r>
              <a:rPr lang="ru-RU" b="1" dirty="0"/>
              <a:t> от грешки </a:t>
            </a:r>
            <a:r>
              <a:rPr lang="ru-RU" b="1" dirty="0" err="1"/>
              <a:t>както</a:t>
            </a:r>
            <a:r>
              <a:rPr lang="ru-RU" b="1" dirty="0"/>
              <a:t> от</a:t>
            </a:r>
          </a:p>
          <a:p>
            <a:r>
              <a:rPr lang="ru-RU" b="1" dirty="0" err="1"/>
              <a:t>самите</a:t>
            </a:r>
            <a:r>
              <a:rPr lang="ru-RU" b="1" dirty="0"/>
              <a:t> нас, </a:t>
            </a:r>
            <a:r>
              <a:rPr lang="ru-RU" b="1" dirty="0" err="1"/>
              <a:t>така</a:t>
            </a:r>
            <a:r>
              <a:rPr lang="ru-RU" b="1" dirty="0"/>
              <a:t> и от </a:t>
            </a:r>
            <a:r>
              <a:rPr lang="ru-RU" b="1" dirty="0" err="1"/>
              <a:t>когото</a:t>
            </a:r>
            <a:r>
              <a:rPr lang="ru-RU" b="1" dirty="0"/>
              <a:t> и да било.</a:t>
            </a:r>
          </a:p>
          <a:p>
            <a:r>
              <a:rPr lang="ru-RU" b="1" dirty="0"/>
              <a:t>2. </a:t>
            </a:r>
            <a:r>
              <a:rPr lang="ru-RU" b="1" dirty="0" err="1"/>
              <a:t>Административното</a:t>
            </a:r>
            <a:r>
              <a:rPr lang="ru-RU" b="1" dirty="0"/>
              <a:t> </a:t>
            </a:r>
            <a:r>
              <a:rPr lang="ru-RU" b="1" dirty="0" err="1"/>
              <a:t>въвеждане</a:t>
            </a:r>
            <a:r>
              <a:rPr lang="ru-RU" b="1" dirty="0"/>
              <a:t> на „</a:t>
            </a:r>
            <a:r>
              <a:rPr lang="ru-RU" b="1" dirty="0" err="1"/>
              <a:t>задължителни</a:t>
            </a:r>
            <a:r>
              <a:rPr lang="ru-RU" b="1" dirty="0"/>
              <a:t>“ </a:t>
            </a:r>
            <a:r>
              <a:rPr lang="ru-RU" b="1" dirty="0" err="1"/>
              <a:t>периодични</a:t>
            </a:r>
            <a:r>
              <a:rPr lang="ru-RU" b="1" dirty="0"/>
              <a:t> </a:t>
            </a:r>
            <a:r>
              <a:rPr lang="ru-RU" b="1" dirty="0" err="1"/>
              <a:t>консултации</a:t>
            </a:r>
            <a:r>
              <a:rPr lang="ru-RU" b="1" dirty="0"/>
              <a:t> с определена категория</a:t>
            </a:r>
          </a:p>
          <a:p>
            <a:r>
              <a:rPr lang="ru-RU" b="1" dirty="0" err="1"/>
              <a:t>специалисти</a:t>
            </a:r>
            <a:r>
              <a:rPr lang="ru-RU" b="1" dirty="0"/>
              <a:t> в </a:t>
            </a:r>
            <a:r>
              <a:rPr lang="ru-RU" b="1" dirty="0" err="1"/>
              <a:t>голямата</a:t>
            </a:r>
            <a:r>
              <a:rPr lang="ru-RU" b="1" dirty="0"/>
              <a:t> си част е </a:t>
            </a:r>
            <a:r>
              <a:rPr lang="ru-RU" b="1" dirty="0" err="1"/>
              <a:t>медицински</a:t>
            </a:r>
            <a:r>
              <a:rPr lang="ru-RU" b="1" dirty="0"/>
              <a:t> </a:t>
            </a:r>
            <a:r>
              <a:rPr lang="ru-RU" b="1" dirty="0" err="1"/>
              <a:t>необосновано</a:t>
            </a:r>
            <a:r>
              <a:rPr lang="ru-RU" b="1" dirty="0"/>
              <a:t>, </a:t>
            </a:r>
            <a:r>
              <a:rPr lang="ru-RU" b="1" dirty="0" err="1"/>
              <a:t>изразходват</a:t>
            </a:r>
            <a:r>
              <a:rPr lang="ru-RU" b="1" dirty="0"/>
              <a:t> </a:t>
            </a:r>
            <a:r>
              <a:rPr lang="ru-RU" b="1" dirty="0" err="1"/>
              <a:t>силно</a:t>
            </a:r>
            <a:r>
              <a:rPr lang="ru-RU" b="1" dirty="0"/>
              <a:t> </a:t>
            </a:r>
            <a:r>
              <a:rPr lang="ru-RU" b="1" dirty="0" err="1"/>
              <a:t>ограничените</a:t>
            </a:r>
            <a:endParaRPr lang="ru-RU" b="1" dirty="0"/>
          </a:p>
          <a:p>
            <a:r>
              <a:rPr lang="ru-RU" b="1" dirty="0" err="1"/>
              <a:t>публичните</a:t>
            </a:r>
            <a:r>
              <a:rPr lang="ru-RU" b="1" dirty="0"/>
              <a:t> </a:t>
            </a:r>
            <a:r>
              <a:rPr lang="ru-RU" b="1" dirty="0" err="1"/>
              <a:t>финансови</a:t>
            </a:r>
            <a:r>
              <a:rPr lang="ru-RU" b="1" dirty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на </a:t>
            </a:r>
            <a:r>
              <a:rPr lang="ru-RU" b="1" dirty="0" err="1"/>
              <a:t>здравната</a:t>
            </a:r>
            <a:r>
              <a:rPr lang="ru-RU" b="1" dirty="0"/>
              <a:t> система и в </a:t>
            </a:r>
            <a:r>
              <a:rPr lang="ru-RU" b="1" dirty="0" err="1"/>
              <a:t>резултат</a:t>
            </a:r>
            <a:r>
              <a:rPr lang="ru-RU" b="1" dirty="0"/>
              <a:t> не водят до </a:t>
            </a:r>
            <a:r>
              <a:rPr lang="ru-RU" b="1" dirty="0" err="1"/>
              <a:t>съществен</a:t>
            </a:r>
            <a:r>
              <a:rPr lang="ru-RU" b="1" dirty="0"/>
              <a:t> положителен</a:t>
            </a:r>
          </a:p>
          <a:p>
            <a:r>
              <a:rPr lang="ru-RU" b="1" dirty="0" err="1"/>
              <a:t>ефект</a:t>
            </a:r>
            <a:r>
              <a:rPr lang="ru-RU" b="1" dirty="0"/>
              <a:t> </a:t>
            </a:r>
            <a:r>
              <a:rPr lang="ru-RU" b="1" dirty="0" err="1"/>
              <a:t>върху</a:t>
            </a:r>
            <a:r>
              <a:rPr lang="ru-RU" b="1" dirty="0"/>
              <a:t> </a:t>
            </a:r>
            <a:r>
              <a:rPr lang="ru-RU" b="1" dirty="0" err="1"/>
              <a:t>здравословното</a:t>
            </a:r>
            <a:r>
              <a:rPr lang="ru-RU" b="1" dirty="0"/>
              <a:t> </a:t>
            </a:r>
            <a:r>
              <a:rPr lang="ru-RU" b="1" dirty="0" err="1"/>
              <a:t>състояние</a:t>
            </a:r>
            <a:r>
              <a:rPr lang="ru-RU" b="1" dirty="0"/>
              <a:t> на </a:t>
            </a:r>
            <a:r>
              <a:rPr lang="ru-RU" b="1" dirty="0" err="1"/>
              <a:t>пациентите</a:t>
            </a:r>
            <a:r>
              <a:rPr lang="ru-RU" b="1" dirty="0"/>
              <a:t>, </a:t>
            </a:r>
            <a:r>
              <a:rPr lang="ru-RU" b="1" dirty="0" err="1"/>
              <a:t>дори</a:t>
            </a:r>
            <a:r>
              <a:rPr lang="ru-RU" b="1" dirty="0"/>
              <a:t> </a:t>
            </a:r>
            <a:r>
              <a:rPr lang="ru-RU" b="1" dirty="0" err="1"/>
              <a:t>обратното</a:t>
            </a:r>
            <a:r>
              <a:rPr lang="ru-RU" b="1" dirty="0"/>
              <a:t>.</a:t>
            </a:r>
          </a:p>
          <a:p>
            <a:r>
              <a:rPr lang="ru-RU" b="1" dirty="0"/>
              <a:t>3. </a:t>
            </a:r>
            <a:r>
              <a:rPr lang="ru-RU" b="1" dirty="0" err="1"/>
              <a:t>Изразходване</a:t>
            </a:r>
            <a:r>
              <a:rPr lang="ru-RU" b="1" dirty="0"/>
              <a:t> на </a:t>
            </a:r>
            <a:r>
              <a:rPr lang="ru-RU" b="1" dirty="0" err="1"/>
              <a:t>регулативен</a:t>
            </a:r>
            <a:r>
              <a:rPr lang="ru-RU" b="1" dirty="0"/>
              <a:t> стандарт за </a:t>
            </a:r>
            <a:r>
              <a:rPr lang="ru-RU" b="1" dirty="0" err="1"/>
              <a:t>тези</a:t>
            </a:r>
            <a:r>
              <a:rPr lang="ru-RU" b="1" dirty="0"/>
              <a:t> </a:t>
            </a:r>
            <a:r>
              <a:rPr lang="ru-RU" b="1" dirty="0" err="1"/>
              <a:t>консултации</a:t>
            </a:r>
            <a:r>
              <a:rPr lang="ru-RU" b="1" dirty="0"/>
              <a:t> </a:t>
            </a:r>
            <a:r>
              <a:rPr lang="ru-RU" b="1" dirty="0" err="1"/>
              <a:t>освен</a:t>
            </a:r>
            <a:r>
              <a:rPr lang="ru-RU" b="1" dirty="0"/>
              <a:t>, че е </a:t>
            </a:r>
            <a:r>
              <a:rPr lang="ru-RU" b="1" dirty="0" err="1"/>
              <a:t>икономически</a:t>
            </a:r>
            <a:r>
              <a:rPr lang="ru-RU" b="1" dirty="0"/>
              <a:t> и </a:t>
            </a:r>
            <a:r>
              <a:rPr lang="ru-RU" b="1" dirty="0" err="1"/>
              <a:t>клинично</a:t>
            </a:r>
            <a:endParaRPr lang="ru-RU" b="1" dirty="0"/>
          </a:p>
          <a:p>
            <a:r>
              <a:rPr lang="ru-RU" b="1" dirty="0" err="1"/>
              <a:t>неоправдано</a:t>
            </a:r>
            <a:r>
              <a:rPr lang="ru-RU" b="1" dirty="0"/>
              <a:t> </a:t>
            </a:r>
            <a:r>
              <a:rPr lang="ru-RU" b="1" dirty="0" err="1"/>
              <a:t>лишава</a:t>
            </a:r>
            <a:r>
              <a:rPr lang="ru-RU" b="1" dirty="0"/>
              <a:t> </a:t>
            </a:r>
            <a:r>
              <a:rPr lang="ru-RU" b="1" dirty="0" err="1"/>
              <a:t>общопрактикуващите</a:t>
            </a:r>
            <a:r>
              <a:rPr lang="ru-RU" b="1" dirty="0"/>
              <a:t> лекари от </a:t>
            </a:r>
            <a:r>
              <a:rPr lang="ru-RU" b="1" dirty="0" err="1"/>
              <a:t>възможност</a:t>
            </a:r>
            <a:r>
              <a:rPr lang="ru-RU" b="1" dirty="0"/>
              <a:t> </a:t>
            </a:r>
            <a:r>
              <a:rPr lang="ru-RU" b="1" dirty="0" err="1"/>
              <a:t>поради</a:t>
            </a:r>
            <a:r>
              <a:rPr lang="ru-RU" b="1" dirty="0"/>
              <a:t> </a:t>
            </a:r>
            <a:r>
              <a:rPr lang="ru-RU" b="1" dirty="0" err="1"/>
              <a:t>липса</a:t>
            </a:r>
            <a:r>
              <a:rPr lang="ru-RU" b="1" dirty="0"/>
              <a:t> на направления да</a:t>
            </a:r>
          </a:p>
          <a:p>
            <a:r>
              <a:rPr lang="ru-RU" b="1" dirty="0" err="1"/>
              <a:t>консултираме</a:t>
            </a:r>
            <a:r>
              <a:rPr lang="ru-RU" b="1" dirty="0"/>
              <a:t> </a:t>
            </a:r>
            <a:r>
              <a:rPr lang="ru-RU" b="1" dirty="0" err="1"/>
              <a:t>пациентите</a:t>
            </a:r>
            <a:r>
              <a:rPr lang="ru-RU" b="1" dirty="0"/>
              <a:t> си с </a:t>
            </a:r>
            <a:r>
              <a:rPr lang="ru-RU" b="1" dirty="0" err="1"/>
              <a:t>други</a:t>
            </a:r>
            <a:r>
              <a:rPr lang="ru-RU" b="1" dirty="0"/>
              <a:t> </a:t>
            </a:r>
            <a:r>
              <a:rPr lang="ru-RU" b="1" dirty="0" err="1"/>
              <a:t>специалисти-консултанти</a:t>
            </a:r>
            <a:r>
              <a:rPr lang="ru-RU" b="1" dirty="0"/>
              <a:t> по </a:t>
            </a:r>
            <a:r>
              <a:rPr lang="ru-RU" b="1" dirty="0" err="1"/>
              <a:t>действително</a:t>
            </a:r>
            <a:r>
              <a:rPr lang="ru-RU" b="1" dirty="0"/>
              <a:t> </a:t>
            </a:r>
            <a:r>
              <a:rPr lang="ru-RU" b="1" dirty="0" err="1"/>
              <a:t>тежки</a:t>
            </a:r>
            <a:r>
              <a:rPr lang="ru-RU" b="1" dirty="0"/>
              <a:t> и </a:t>
            </a:r>
            <a:r>
              <a:rPr lang="ru-RU" b="1" dirty="0" err="1"/>
              <a:t>често</a:t>
            </a:r>
            <a:r>
              <a:rPr lang="ru-RU" b="1" dirty="0"/>
              <a:t> </a:t>
            </a:r>
            <a:r>
              <a:rPr lang="ru-RU" b="1" dirty="0" err="1"/>
              <a:t>критични</a:t>
            </a:r>
            <a:endParaRPr lang="ru-RU" b="1" dirty="0"/>
          </a:p>
          <a:p>
            <a:r>
              <a:rPr lang="ru-RU" b="1" dirty="0" err="1"/>
              <a:t>проблеми</a:t>
            </a:r>
            <a:r>
              <a:rPr lang="ru-RU" b="1" dirty="0"/>
              <a:t>, </a:t>
            </a:r>
            <a:r>
              <a:rPr lang="ru-RU" b="1" dirty="0" err="1"/>
              <a:t>поставя</a:t>
            </a:r>
            <a:r>
              <a:rPr lang="ru-RU" b="1" dirty="0"/>
              <a:t> на риск </a:t>
            </a:r>
            <a:r>
              <a:rPr lang="ru-RU" b="1" dirty="0" err="1"/>
              <a:t>здравето</a:t>
            </a:r>
            <a:r>
              <a:rPr lang="ru-RU" b="1" dirty="0"/>
              <a:t> и живота на </a:t>
            </a:r>
            <a:r>
              <a:rPr lang="ru-RU" b="1" dirty="0" err="1"/>
              <a:t>пациентите</a:t>
            </a:r>
            <a:r>
              <a:rPr lang="ru-RU" b="1" dirty="0"/>
              <a:t> ни и </a:t>
            </a:r>
            <a:r>
              <a:rPr lang="ru-RU" b="1" dirty="0" err="1"/>
              <a:t>освен</a:t>
            </a:r>
            <a:r>
              <a:rPr lang="ru-RU" b="1" dirty="0"/>
              <a:t> </a:t>
            </a:r>
            <a:r>
              <a:rPr lang="ru-RU" b="1" dirty="0" err="1"/>
              <a:t>това</a:t>
            </a:r>
            <a:r>
              <a:rPr lang="ru-RU" b="1" dirty="0"/>
              <a:t> </a:t>
            </a:r>
            <a:r>
              <a:rPr lang="ru-RU" b="1" dirty="0" err="1"/>
              <a:t>лишава</a:t>
            </a:r>
            <a:r>
              <a:rPr lang="ru-RU" b="1" dirty="0"/>
              <a:t> от финансов</a:t>
            </a:r>
          </a:p>
          <a:p>
            <a:r>
              <a:rPr lang="ru-RU" b="1" dirty="0"/>
              <a:t>ресурс </a:t>
            </a:r>
            <a:r>
              <a:rPr lang="ru-RU" b="1" dirty="0" err="1"/>
              <a:t>другите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специалисти</a:t>
            </a:r>
            <a:r>
              <a:rPr lang="ru-RU" b="1" dirty="0"/>
              <a:t>. </a:t>
            </a:r>
            <a:r>
              <a:rPr lang="ru-RU" b="1" dirty="0" err="1"/>
              <a:t>Нарушава</a:t>
            </a:r>
            <a:r>
              <a:rPr lang="ru-RU" b="1" dirty="0"/>
              <a:t> се </a:t>
            </a:r>
            <a:r>
              <a:rPr lang="ru-RU" b="1" dirty="0" err="1"/>
              <a:t>още</a:t>
            </a:r>
            <a:r>
              <a:rPr lang="ru-RU" b="1" dirty="0"/>
              <a:t> и </a:t>
            </a:r>
            <a:r>
              <a:rPr lang="ru-RU" b="1" dirty="0" err="1"/>
              <a:t>медицинската</a:t>
            </a:r>
            <a:r>
              <a:rPr lang="ru-RU" b="1" dirty="0"/>
              <a:t> </a:t>
            </a:r>
            <a:r>
              <a:rPr lang="ru-RU" b="1" dirty="0" err="1"/>
              <a:t>етика</a:t>
            </a:r>
            <a:r>
              <a:rPr lang="ru-RU" b="1" dirty="0"/>
              <a:t>, </a:t>
            </a:r>
            <a:r>
              <a:rPr lang="ru-RU" b="1" dirty="0" err="1"/>
              <a:t>като</a:t>
            </a:r>
            <a:r>
              <a:rPr lang="ru-RU" b="1" dirty="0"/>
              <a:t> се поставят един вид</a:t>
            </a:r>
          </a:p>
          <a:p>
            <a:r>
              <a:rPr lang="ru-RU" b="1" dirty="0" err="1"/>
              <a:t>специалност</a:t>
            </a:r>
            <a:r>
              <a:rPr lang="ru-RU" b="1" dirty="0"/>
              <a:t> и нозология с </a:t>
            </a:r>
            <a:r>
              <a:rPr lang="ru-RU" b="1" dirty="0" err="1"/>
              <a:t>необосновано</a:t>
            </a:r>
            <a:r>
              <a:rPr lang="ru-RU" b="1" dirty="0"/>
              <a:t> </a:t>
            </a:r>
            <a:r>
              <a:rPr lang="ru-RU" b="1" dirty="0" err="1"/>
              <a:t>предимство</a:t>
            </a:r>
            <a:r>
              <a:rPr lang="ru-RU" b="1" dirty="0"/>
              <a:t> пред </a:t>
            </a:r>
            <a:r>
              <a:rPr lang="ru-RU" b="1" dirty="0" err="1"/>
              <a:t>други</a:t>
            </a:r>
            <a:r>
              <a:rPr lang="ru-RU" b="1" dirty="0"/>
              <a:t> </a:t>
            </a:r>
            <a:r>
              <a:rPr lang="ru-RU" b="1" dirty="0" err="1"/>
              <a:t>специалности</a:t>
            </a:r>
            <a:r>
              <a:rPr lang="ru-RU" b="1" dirty="0"/>
              <a:t> и </a:t>
            </a:r>
            <a:r>
              <a:rPr lang="ru-RU" b="1" dirty="0" err="1"/>
              <a:t>нозологични</a:t>
            </a:r>
            <a:endParaRPr lang="ru-RU" b="1" dirty="0"/>
          </a:p>
          <a:p>
            <a:r>
              <a:rPr lang="bg-BG" b="1" dirty="0"/>
              <a:t>единици</a:t>
            </a:r>
            <a:r>
              <a:rPr lang="bg-BG" b="1" dirty="0" smtClean="0"/>
              <a:t>.</a:t>
            </a:r>
          </a:p>
          <a:p>
            <a:r>
              <a:rPr lang="ru-RU" b="1" dirty="0" smtClean="0"/>
              <a:t>Важно </a:t>
            </a:r>
            <a:r>
              <a:rPr lang="ru-RU" b="1" dirty="0"/>
              <a:t>е да </a:t>
            </a:r>
            <a:r>
              <a:rPr lang="ru-RU" b="1" dirty="0" err="1"/>
              <a:t>отбележим</a:t>
            </a:r>
            <a:r>
              <a:rPr lang="ru-RU" b="1" dirty="0"/>
              <a:t>, че в </a:t>
            </a:r>
            <a:r>
              <a:rPr lang="ru-RU" b="1" dirty="0" err="1"/>
              <a:t>писмото</a:t>
            </a:r>
            <a:r>
              <a:rPr lang="ru-RU" b="1" dirty="0"/>
              <a:t> </a:t>
            </a:r>
            <a:r>
              <a:rPr lang="ru-RU" b="1" dirty="0" err="1"/>
              <a:t>манипулативно</a:t>
            </a:r>
            <a:r>
              <a:rPr lang="ru-RU" b="1" dirty="0"/>
              <a:t> се </a:t>
            </a:r>
            <a:r>
              <a:rPr lang="ru-RU" b="1" dirty="0" err="1"/>
              <a:t>определя</a:t>
            </a:r>
            <a:r>
              <a:rPr lang="ru-RU" b="1" dirty="0"/>
              <a:t> </a:t>
            </a:r>
            <a:r>
              <a:rPr lang="ru-RU" b="1" dirty="0" err="1"/>
              <a:t>изцяло</a:t>
            </a:r>
            <a:r>
              <a:rPr lang="ru-RU" b="1" dirty="0"/>
              <a:t> </a:t>
            </a:r>
            <a:r>
              <a:rPr lang="ru-RU" b="1" dirty="0" err="1"/>
              <a:t>липса</a:t>
            </a:r>
            <a:r>
              <a:rPr lang="ru-RU" b="1" dirty="0"/>
              <a:t> на периодична </a:t>
            </a:r>
            <a:r>
              <a:rPr lang="ru-RU" b="1" dirty="0" err="1"/>
              <a:t>диспансерна</a:t>
            </a:r>
            <a:endParaRPr lang="ru-RU" b="1" dirty="0"/>
          </a:p>
          <a:p>
            <a:r>
              <a:rPr lang="ru-RU" b="1" dirty="0" err="1"/>
              <a:t>специализирана</a:t>
            </a:r>
            <a:r>
              <a:rPr lang="ru-RU" b="1" dirty="0"/>
              <a:t> </a:t>
            </a:r>
            <a:r>
              <a:rPr lang="ru-RU" b="1" dirty="0" err="1"/>
              <a:t>консултативна</a:t>
            </a:r>
            <a:r>
              <a:rPr lang="ru-RU" b="1" dirty="0"/>
              <a:t> </a:t>
            </a:r>
            <a:r>
              <a:rPr lang="ru-RU" b="1" dirty="0" err="1"/>
              <a:t>помощ</a:t>
            </a:r>
            <a:r>
              <a:rPr lang="ru-RU" b="1" dirty="0"/>
              <a:t>. В </a:t>
            </a:r>
            <a:r>
              <a:rPr lang="ru-RU" b="1" dirty="0" err="1"/>
              <a:t>Наредба</a:t>
            </a:r>
            <a:r>
              <a:rPr lang="ru-RU" b="1" dirty="0"/>
              <a:t> 8 </a:t>
            </a:r>
            <a:r>
              <a:rPr lang="ru-RU" b="1" dirty="0" err="1"/>
              <a:t>има</a:t>
            </a:r>
            <a:r>
              <a:rPr lang="ru-RU" b="1" dirty="0"/>
              <a:t> </a:t>
            </a:r>
            <a:r>
              <a:rPr lang="ru-RU" b="1" dirty="0" err="1"/>
              <a:t>промяна</a:t>
            </a:r>
            <a:r>
              <a:rPr lang="ru-RU" b="1" dirty="0"/>
              <a:t>, </a:t>
            </a:r>
            <a:r>
              <a:rPr lang="ru-RU" b="1" dirty="0" err="1"/>
              <a:t>която</a:t>
            </a:r>
            <a:r>
              <a:rPr lang="ru-RU" b="1" dirty="0"/>
              <a:t> </a:t>
            </a:r>
            <a:r>
              <a:rPr lang="ru-RU" b="1" dirty="0" err="1"/>
              <a:t>касае</a:t>
            </a:r>
            <a:r>
              <a:rPr lang="ru-RU" b="1" dirty="0"/>
              <a:t> само две </a:t>
            </a:r>
            <a:r>
              <a:rPr lang="ru-RU" b="1" dirty="0" err="1"/>
              <a:t>нозологични</a:t>
            </a:r>
            <a:endParaRPr lang="ru-RU" b="1" dirty="0"/>
          </a:p>
          <a:p>
            <a:r>
              <a:rPr lang="ru-RU" b="1" dirty="0" err="1"/>
              <a:t>единици</a:t>
            </a:r>
            <a:r>
              <a:rPr lang="ru-RU" b="1" dirty="0"/>
              <a:t>: МКБ I10 </a:t>
            </a:r>
            <a:r>
              <a:rPr lang="ru-RU" b="1" dirty="0" err="1"/>
              <a:t>Есенциална</a:t>
            </a:r>
            <a:r>
              <a:rPr lang="ru-RU" b="1" dirty="0"/>
              <a:t> </a:t>
            </a:r>
            <a:r>
              <a:rPr lang="ru-RU" b="1" dirty="0" err="1"/>
              <a:t>хипертония</a:t>
            </a:r>
            <a:r>
              <a:rPr lang="ru-RU" b="1" dirty="0"/>
              <a:t> с </a:t>
            </a:r>
            <a:r>
              <a:rPr lang="ru-RU" b="1" dirty="0" err="1"/>
              <a:t>препоръчителен</a:t>
            </a:r>
            <a:r>
              <a:rPr lang="ru-RU" b="1" dirty="0"/>
              <a:t> период на наблюдение от кардиолог „на 12</a:t>
            </a:r>
          </a:p>
          <a:p>
            <a:r>
              <a:rPr lang="ru-RU" b="1" dirty="0" err="1"/>
              <a:t>месеца</a:t>
            </a:r>
            <a:r>
              <a:rPr lang="ru-RU" b="1" dirty="0"/>
              <a:t> по </a:t>
            </a:r>
            <a:r>
              <a:rPr lang="ru-RU" b="1" dirty="0" err="1"/>
              <a:t>преценка</a:t>
            </a:r>
            <a:r>
              <a:rPr lang="ru-RU" b="1" dirty="0"/>
              <a:t> на ОПЛ“ и при МКБ I11 </a:t>
            </a:r>
            <a:r>
              <a:rPr lang="ru-RU" b="1" dirty="0" err="1"/>
              <a:t>Хипертонично</a:t>
            </a:r>
            <a:r>
              <a:rPr lang="ru-RU" b="1" dirty="0"/>
              <a:t> </a:t>
            </a:r>
            <a:r>
              <a:rPr lang="ru-RU" b="1" dirty="0" err="1"/>
              <a:t>сърце</a:t>
            </a:r>
            <a:r>
              <a:rPr lang="ru-RU" b="1" dirty="0"/>
              <a:t> </a:t>
            </a:r>
            <a:r>
              <a:rPr lang="ru-RU" b="1" dirty="0" err="1"/>
              <a:t>консултациите</a:t>
            </a:r>
            <a:r>
              <a:rPr lang="ru-RU" b="1" dirty="0"/>
              <a:t> </a:t>
            </a:r>
            <a:r>
              <a:rPr lang="ru-RU" b="1" dirty="0" err="1"/>
              <a:t>съгласно</a:t>
            </a:r>
            <a:r>
              <a:rPr lang="ru-RU" b="1" dirty="0"/>
              <a:t> </a:t>
            </a:r>
            <a:r>
              <a:rPr lang="ru-RU" b="1" dirty="0" err="1"/>
              <a:t>Наредба</a:t>
            </a:r>
            <a:r>
              <a:rPr lang="ru-RU" b="1" dirty="0"/>
              <a:t> 8 </a:t>
            </a:r>
            <a:r>
              <a:rPr lang="ru-RU" b="1" dirty="0" err="1"/>
              <a:t>са</a:t>
            </a:r>
            <a:r>
              <a:rPr lang="ru-RU" b="1" dirty="0"/>
              <a:t>: „На 12</a:t>
            </a:r>
          </a:p>
          <a:p>
            <a:r>
              <a:rPr lang="ru-RU" b="1" dirty="0" err="1"/>
              <a:t>месеца</a:t>
            </a:r>
            <a:r>
              <a:rPr lang="ru-RU" b="1" dirty="0"/>
              <a:t> (при </a:t>
            </a:r>
            <a:r>
              <a:rPr lang="ru-RU" b="1" dirty="0" err="1"/>
              <a:t>резистентни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6 </a:t>
            </a:r>
            <a:r>
              <a:rPr lang="ru-RU" b="1" dirty="0" err="1"/>
              <a:t>месеца</a:t>
            </a:r>
            <a:r>
              <a:rPr lang="ru-RU" b="1" dirty="0"/>
              <a:t>) по </a:t>
            </a:r>
            <a:r>
              <a:rPr lang="ru-RU" b="1" dirty="0" err="1"/>
              <a:t>преценка</a:t>
            </a:r>
            <a:r>
              <a:rPr lang="ru-RU" b="1" dirty="0"/>
              <a:t> на ОПЛ“. В </a:t>
            </a:r>
            <a:r>
              <a:rPr lang="ru-RU" b="1" dirty="0" err="1"/>
              <a:t>последния</a:t>
            </a:r>
            <a:r>
              <a:rPr lang="ru-RU" b="1" dirty="0"/>
              <a:t> случай </a:t>
            </a:r>
            <a:r>
              <a:rPr lang="ru-RU" b="1" dirty="0" err="1"/>
              <a:t>дори</a:t>
            </a:r>
            <a:r>
              <a:rPr lang="ru-RU" b="1" dirty="0"/>
              <a:t> </a:t>
            </a:r>
            <a:r>
              <a:rPr lang="ru-RU" b="1" dirty="0" err="1"/>
              <a:t>има</a:t>
            </a:r>
            <a:r>
              <a:rPr lang="ru-RU" b="1" dirty="0"/>
              <a:t> увеличение </a:t>
            </a:r>
            <a:r>
              <a:rPr lang="ru-RU" b="1" dirty="0" smtClean="0"/>
              <a:t>на</a:t>
            </a:r>
            <a:endParaRPr lang="en-US" dirty="0"/>
          </a:p>
          <a:p>
            <a:r>
              <a:rPr lang="ru-RU" b="1" dirty="0" err="1"/>
              <a:t>броя</a:t>
            </a:r>
            <a:r>
              <a:rPr lang="ru-RU" b="1" dirty="0"/>
              <a:t> на </a:t>
            </a:r>
            <a:r>
              <a:rPr lang="ru-RU" b="1" dirty="0" err="1"/>
              <a:t>консултативните</a:t>
            </a:r>
            <a:r>
              <a:rPr lang="ru-RU" b="1" dirty="0"/>
              <a:t> </a:t>
            </a:r>
            <a:r>
              <a:rPr lang="ru-RU" b="1" dirty="0" err="1"/>
              <a:t>прегледи</a:t>
            </a:r>
            <a:r>
              <a:rPr lang="ru-RU" b="1" dirty="0"/>
              <a:t> при кардиолог от един </a:t>
            </a:r>
            <a:r>
              <a:rPr lang="ru-RU" b="1" dirty="0" err="1"/>
              <a:t>преглед</a:t>
            </a:r>
            <a:r>
              <a:rPr lang="ru-RU" b="1" dirty="0"/>
              <a:t> на 12 </a:t>
            </a:r>
            <a:r>
              <a:rPr lang="ru-RU" b="1" dirty="0" err="1"/>
              <a:t>месеца</a:t>
            </a:r>
            <a:r>
              <a:rPr lang="ru-RU" b="1" dirty="0"/>
              <a:t> (по нар.39) на един </a:t>
            </a:r>
            <a:r>
              <a:rPr lang="ru-RU" b="1" dirty="0" err="1"/>
              <a:t>преглед</a:t>
            </a:r>
            <a:endParaRPr lang="ru-RU" b="1" dirty="0"/>
          </a:p>
          <a:p>
            <a:r>
              <a:rPr lang="ru-RU" b="1" dirty="0"/>
              <a:t>на 6 </a:t>
            </a:r>
            <a:r>
              <a:rPr lang="ru-RU" b="1" dirty="0" err="1"/>
              <a:t>месеца</a:t>
            </a:r>
            <a:r>
              <a:rPr lang="ru-RU" b="1" dirty="0"/>
              <a:t> при </a:t>
            </a:r>
            <a:r>
              <a:rPr lang="ru-RU" b="1" dirty="0" err="1"/>
              <a:t>резистентни</a:t>
            </a:r>
            <a:r>
              <a:rPr lang="ru-RU" b="1" dirty="0"/>
              <a:t> случаи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err="1"/>
              <a:t>Съгласно</a:t>
            </a:r>
            <a:r>
              <a:rPr lang="ru-RU" b="1" dirty="0"/>
              <a:t> </a:t>
            </a:r>
            <a:r>
              <a:rPr lang="ru-RU" b="1" dirty="0" err="1"/>
              <a:t>Наредба</a:t>
            </a:r>
            <a:r>
              <a:rPr lang="ru-RU" b="1" dirty="0"/>
              <a:t> 8 „</a:t>
            </a:r>
            <a:r>
              <a:rPr lang="ru-RU" b="1" dirty="0" err="1"/>
              <a:t>заболяване</a:t>
            </a:r>
            <a:r>
              <a:rPr lang="ru-RU" b="1" dirty="0"/>
              <a:t>, за </a:t>
            </a:r>
            <a:r>
              <a:rPr lang="ru-RU" b="1" dirty="0" err="1"/>
              <a:t>което</a:t>
            </a:r>
            <a:r>
              <a:rPr lang="ru-RU" b="1" dirty="0"/>
              <a:t> </a:t>
            </a:r>
            <a:r>
              <a:rPr lang="ru-RU" b="1" dirty="0" err="1"/>
              <a:t>като</a:t>
            </a:r>
            <a:r>
              <a:rPr lang="ru-RU" b="1" dirty="0"/>
              <a:t> </a:t>
            </a:r>
            <a:r>
              <a:rPr lang="ru-RU" b="1" dirty="0" err="1"/>
              <a:t>диспансеризиращ</a:t>
            </a:r>
            <a:r>
              <a:rPr lang="ru-RU" b="1" dirty="0"/>
              <a:t> </a:t>
            </a:r>
            <a:r>
              <a:rPr lang="ru-RU" b="1" dirty="0" err="1"/>
              <a:t>лекар</a:t>
            </a:r>
            <a:r>
              <a:rPr lang="ru-RU" b="1" dirty="0"/>
              <a:t> (колона 3) е определен друг </a:t>
            </a:r>
            <a:r>
              <a:rPr lang="ru-RU" b="1" dirty="0" err="1"/>
              <a:t>лекар</a:t>
            </a:r>
            <a:endParaRPr lang="ru-RU" b="1" dirty="0"/>
          </a:p>
          <a:p>
            <a:r>
              <a:rPr lang="ru-RU" b="1" dirty="0"/>
              <a:t>специалист, различен от ОПЛ, </a:t>
            </a:r>
            <a:r>
              <a:rPr lang="ru-RU" b="1" dirty="0" err="1"/>
              <a:t>общопрактикуващият</a:t>
            </a:r>
            <a:r>
              <a:rPr lang="ru-RU" b="1" dirty="0"/>
              <a:t> </a:t>
            </a:r>
            <a:r>
              <a:rPr lang="ru-RU" b="1" dirty="0" err="1"/>
              <a:t>лекар</a:t>
            </a:r>
            <a:r>
              <a:rPr lang="ru-RU" b="1" dirty="0"/>
              <a:t> </a:t>
            </a:r>
            <a:r>
              <a:rPr lang="ru-RU" b="1" dirty="0" err="1"/>
              <a:t>насочва</a:t>
            </a:r>
            <a:r>
              <a:rPr lang="ru-RU" b="1" dirty="0"/>
              <a:t> пациента за </a:t>
            </a:r>
            <a:r>
              <a:rPr lang="ru-RU" b="1" dirty="0" err="1"/>
              <a:t>консултативен</a:t>
            </a:r>
            <a:r>
              <a:rPr lang="ru-RU" b="1" dirty="0"/>
              <a:t> </a:t>
            </a:r>
            <a:r>
              <a:rPr lang="ru-RU" b="1" dirty="0" err="1"/>
              <a:t>преглед</a:t>
            </a:r>
            <a:r>
              <a:rPr lang="ru-RU" b="1" dirty="0"/>
              <a:t> от</a:t>
            </a:r>
          </a:p>
          <a:p>
            <a:r>
              <a:rPr lang="ru-RU" b="1" dirty="0" err="1"/>
              <a:t>съответния</a:t>
            </a:r>
            <a:r>
              <a:rPr lang="ru-RU" b="1" dirty="0"/>
              <a:t> специалист. </a:t>
            </a:r>
            <a:r>
              <a:rPr lang="ru-RU" b="1" dirty="0" err="1"/>
              <a:t>Препоръчително</a:t>
            </a:r>
            <a:r>
              <a:rPr lang="ru-RU" b="1" dirty="0"/>
              <a:t> е </a:t>
            </a:r>
            <a:r>
              <a:rPr lang="ru-RU" b="1" dirty="0" err="1"/>
              <a:t>извършването</a:t>
            </a:r>
            <a:r>
              <a:rPr lang="ru-RU" b="1" dirty="0"/>
              <a:t> на два </a:t>
            </a:r>
            <a:r>
              <a:rPr lang="ru-RU" b="1" dirty="0" err="1"/>
              <a:t>консултативни</a:t>
            </a:r>
            <a:r>
              <a:rPr lang="ru-RU" b="1" dirty="0"/>
              <a:t> </a:t>
            </a:r>
            <a:r>
              <a:rPr lang="ru-RU" b="1" dirty="0" err="1"/>
              <a:t>прегледа</a:t>
            </a:r>
            <a:r>
              <a:rPr lang="ru-RU" b="1" dirty="0"/>
              <a:t> за </a:t>
            </a:r>
            <a:r>
              <a:rPr lang="ru-RU" b="1" dirty="0" err="1"/>
              <a:t>съответната</a:t>
            </a:r>
            <a:endParaRPr lang="ru-RU" b="1" dirty="0"/>
          </a:p>
          <a:p>
            <a:r>
              <a:rPr lang="ru-RU" b="1" dirty="0" err="1"/>
              <a:t>календарна</a:t>
            </a:r>
            <a:r>
              <a:rPr lang="ru-RU" b="1" dirty="0"/>
              <a:t> година, по </a:t>
            </a:r>
            <a:r>
              <a:rPr lang="ru-RU" b="1" dirty="0" err="1"/>
              <a:t>преценка</a:t>
            </a:r>
            <a:r>
              <a:rPr lang="ru-RU" b="1" dirty="0"/>
              <a:t> на ОПЛ.“</a:t>
            </a:r>
          </a:p>
          <a:p>
            <a:r>
              <a:rPr lang="ru-RU" b="1" dirty="0"/>
              <a:t>Важно е да знаем, че за </a:t>
            </a:r>
            <a:r>
              <a:rPr lang="ru-RU" b="1" dirty="0" err="1"/>
              <a:t>тази</a:t>
            </a:r>
            <a:r>
              <a:rPr lang="ru-RU" b="1" dirty="0"/>
              <a:t> категория </a:t>
            </a:r>
            <a:r>
              <a:rPr lang="ru-RU" b="1" dirty="0" err="1"/>
              <a:t>заболявания</a:t>
            </a:r>
            <a:r>
              <a:rPr lang="ru-RU" b="1" dirty="0"/>
              <a:t> с МКБ I48, I50, I25, I26, I44, I45 I47.1, при </a:t>
            </a:r>
            <a:r>
              <a:rPr lang="ru-RU" b="1" dirty="0" err="1"/>
              <a:t>изписване</a:t>
            </a:r>
            <a:r>
              <a:rPr lang="ru-RU" b="1" dirty="0"/>
              <a:t> на</a:t>
            </a:r>
          </a:p>
          <a:p>
            <a:r>
              <a:rPr lang="ru-RU" b="1" dirty="0"/>
              <a:t>терапия е необходимо </a:t>
            </a:r>
            <a:r>
              <a:rPr lang="ru-RU" b="1" dirty="0" err="1"/>
              <a:t>задължителна</a:t>
            </a:r>
            <a:r>
              <a:rPr lang="ru-RU" b="1" dirty="0"/>
              <a:t> </a:t>
            </a:r>
            <a:r>
              <a:rPr lang="ru-RU" b="1" dirty="0" err="1"/>
              <a:t>консултация</a:t>
            </a:r>
            <a:r>
              <a:rPr lang="ru-RU" b="1" dirty="0"/>
              <a:t> с кардиолог </a:t>
            </a:r>
            <a:r>
              <a:rPr lang="ru-RU" b="1" dirty="0" err="1"/>
              <a:t>съгласно</a:t>
            </a:r>
            <a:r>
              <a:rPr lang="ru-RU" b="1" dirty="0"/>
              <a:t> Приложение № 4 „</a:t>
            </a:r>
            <a:r>
              <a:rPr lang="ru-RU" b="1" dirty="0" err="1"/>
              <a:t>Кодове</a:t>
            </a:r>
            <a:r>
              <a:rPr lang="ru-RU" b="1" dirty="0"/>
              <a:t> на</a:t>
            </a:r>
          </a:p>
          <a:p>
            <a:r>
              <a:rPr lang="ru-RU" b="1" dirty="0" err="1"/>
              <a:t>заболяванията</a:t>
            </a:r>
            <a:r>
              <a:rPr lang="ru-RU" b="1" dirty="0"/>
              <a:t> по </a:t>
            </a:r>
            <a:r>
              <a:rPr lang="ru-RU" b="1" dirty="0" err="1"/>
              <a:t>списък</a:t>
            </a:r>
            <a:r>
              <a:rPr lang="ru-RU" b="1" dirty="0"/>
              <a:t>, определен по </a:t>
            </a:r>
            <a:r>
              <a:rPr lang="ru-RU" b="1" dirty="0" err="1"/>
              <a:t>реда</a:t>
            </a:r>
            <a:r>
              <a:rPr lang="ru-RU" b="1" dirty="0"/>
              <a:t> на чл.45, ал.4 от ЗЗО, и </a:t>
            </a:r>
            <a:r>
              <a:rPr lang="ru-RU" b="1" dirty="0" err="1"/>
              <a:t>кодове</a:t>
            </a:r>
            <a:r>
              <a:rPr lang="ru-RU" b="1" dirty="0"/>
              <a:t> на </a:t>
            </a:r>
            <a:r>
              <a:rPr lang="ru-RU" b="1" dirty="0" err="1"/>
              <a:t>специалности</a:t>
            </a:r>
            <a:r>
              <a:rPr lang="ru-RU" b="1" dirty="0"/>
              <a:t> на лекари,</a:t>
            </a:r>
          </a:p>
          <a:p>
            <a:r>
              <a:rPr lang="ru-RU" b="1" dirty="0" err="1"/>
              <a:t>назначаващи</a:t>
            </a:r>
            <a:r>
              <a:rPr lang="ru-RU" b="1" dirty="0"/>
              <a:t> терапия, по </a:t>
            </a:r>
            <a:r>
              <a:rPr lang="ru-RU" b="1" dirty="0" err="1"/>
              <a:t>Решението</a:t>
            </a:r>
            <a:r>
              <a:rPr lang="ru-RU" b="1" dirty="0"/>
              <a:t>“. </a:t>
            </a:r>
            <a:r>
              <a:rPr lang="ru-RU" b="1" dirty="0" err="1"/>
              <a:t>Следователно</a:t>
            </a:r>
            <a:r>
              <a:rPr lang="ru-RU" b="1" dirty="0"/>
              <a:t> </a:t>
            </a:r>
            <a:r>
              <a:rPr lang="ru-RU" b="1" dirty="0" err="1"/>
              <a:t>всеки</a:t>
            </a:r>
            <a:r>
              <a:rPr lang="ru-RU" b="1" dirty="0"/>
              <a:t> пациент </a:t>
            </a:r>
            <a:r>
              <a:rPr lang="ru-RU" b="1" dirty="0" err="1"/>
              <a:t>попадащ</a:t>
            </a:r>
            <a:r>
              <a:rPr lang="ru-RU" b="1" dirty="0"/>
              <a:t> в </a:t>
            </a:r>
            <a:r>
              <a:rPr lang="ru-RU" b="1" dirty="0" err="1"/>
              <a:t>този</a:t>
            </a:r>
            <a:r>
              <a:rPr lang="ru-RU" b="1" dirty="0"/>
              <a:t> казус </a:t>
            </a:r>
            <a:r>
              <a:rPr lang="ru-RU" b="1" dirty="0" err="1"/>
              <a:t>следва</a:t>
            </a:r>
            <a:r>
              <a:rPr lang="ru-RU" b="1" dirty="0"/>
              <a:t> да </a:t>
            </a:r>
            <a:r>
              <a:rPr lang="ru-RU" b="1" dirty="0" err="1"/>
              <a:t>бъде</a:t>
            </a:r>
            <a:endParaRPr lang="ru-RU" b="1" dirty="0"/>
          </a:p>
          <a:p>
            <a:r>
              <a:rPr lang="ru-RU" b="1" dirty="0" err="1"/>
              <a:t>насочван</a:t>
            </a:r>
            <a:r>
              <a:rPr lang="ru-RU" b="1" dirty="0"/>
              <a:t> </a:t>
            </a:r>
            <a:r>
              <a:rPr lang="ru-RU" b="1" dirty="0" err="1"/>
              <a:t>задължително</a:t>
            </a:r>
            <a:r>
              <a:rPr lang="ru-RU" b="1" dirty="0"/>
              <a:t> от ОПЛ </a:t>
            </a:r>
            <a:r>
              <a:rPr lang="ru-RU" b="1" dirty="0" err="1"/>
              <a:t>планово</a:t>
            </a:r>
            <a:r>
              <a:rPr lang="ru-RU" b="1" dirty="0"/>
              <a:t> </a:t>
            </a:r>
            <a:r>
              <a:rPr lang="ru-RU" b="1" dirty="0" err="1"/>
              <a:t>към</a:t>
            </a:r>
            <a:r>
              <a:rPr lang="ru-RU" b="1" dirty="0"/>
              <a:t> </a:t>
            </a:r>
            <a:r>
              <a:rPr lang="ru-RU" b="1" dirty="0" err="1"/>
              <a:t>съответния</a:t>
            </a:r>
            <a:r>
              <a:rPr lang="ru-RU" b="1" dirty="0"/>
              <a:t> специалист-кардиолог за </a:t>
            </a:r>
            <a:r>
              <a:rPr lang="ru-RU" b="1" dirty="0" err="1"/>
              <a:t>консултация</a:t>
            </a:r>
            <a:r>
              <a:rPr lang="ru-RU" b="1" dirty="0"/>
              <a:t> </a:t>
            </a:r>
            <a:r>
              <a:rPr lang="ru-RU" b="1" dirty="0" err="1"/>
              <a:t>преди</a:t>
            </a:r>
            <a:endParaRPr lang="ru-RU" b="1" dirty="0"/>
          </a:p>
          <a:p>
            <a:r>
              <a:rPr lang="ru-RU" b="1" dirty="0" err="1"/>
              <a:t>назначаване</a:t>
            </a:r>
            <a:r>
              <a:rPr lang="ru-RU" b="1" dirty="0"/>
              <a:t> на терапия и </a:t>
            </a:r>
            <a:r>
              <a:rPr lang="ru-RU" b="1" dirty="0" err="1"/>
              <a:t>последваща</a:t>
            </a:r>
            <a:r>
              <a:rPr lang="ru-RU" b="1" dirty="0"/>
              <a:t> </a:t>
            </a:r>
            <a:r>
              <a:rPr lang="ru-RU" b="1" dirty="0" err="1"/>
              <a:t>такава</a:t>
            </a:r>
            <a:r>
              <a:rPr lang="ru-RU" b="1" dirty="0"/>
              <a:t> при всяко </a:t>
            </a:r>
            <a:r>
              <a:rPr lang="ru-RU" b="1" dirty="0" err="1"/>
              <a:t>състояние</a:t>
            </a:r>
            <a:r>
              <a:rPr lang="ru-RU" b="1" dirty="0"/>
              <a:t> </a:t>
            </a:r>
            <a:r>
              <a:rPr lang="ru-RU" b="1" dirty="0" err="1"/>
              <a:t>налагащо</a:t>
            </a:r>
            <a:r>
              <a:rPr lang="ru-RU" b="1" dirty="0"/>
              <a:t> </a:t>
            </a:r>
            <a:r>
              <a:rPr lang="ru-RU" b="1" dirty="0" err="1"/>
              <a:t>консултация</a:t>
            </a:r>
            <a:r>
              <a:rPr lang="ru-RU" b="1" dirty="0"/>
              <a:t> и/или </a:t>
            </a:r>
            <a:r>
              <a:rPr lang="ru-RU" b="1" dirty="0" err="1"/>
              <a:t>промяна</a:t>
            </a:r>
            <a:r>
              <a:rPr lang="ru-RU" b="1" dirty="0"/>
              <a:t> в</a:t>
            </a:r>
          </a:p>
          <a:p>
            <a:r>
              <a:rPr lang="bg-BG" b="1" dirty="0"/>
              <a:t>терапията.</a:t>
            </a:r>
          </a:p>
          <a:p>
            <a:r>
              <a:rPr lang="bg-BG" b="1" dirty="0" smtClean="0"/>
              <a:t>                                                              30.01.2017г</a:t>
            </a:r>
            <a:r>
              <a:rPr lang="bg-BG" b="1" dirty="0"/>
              <a:t>. Д-р Георги Миндов,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04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3375"/>
            <a:ext cx="6696744" cy="6264275"/>
          </a:xfrm>
        </p:spPr>
      </p:pic>
    </p:spTree>
    <p:extLst>
      <p:ext uri="{BB962C8B-B14F-4D97-AF65-F5344CB8AC3E}">
        <p14:creationId xmlns:p14="http://schemas.microsoft.com/office/powerpoint/2010/main" val="400355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3375"/>
            <a:ext cx="6408712" cy="6264275"/>
          </a:xfrm>
        </p:spPr>
      </p:pic>
    </p:spTree>
    <p:extLst>
      <p:ext uri="{BB962C8B-B14F-4D97-AF65-F5344CB8AC3E}">
        <p14:creationId xmlns:p14="http://schemas.microsoft.com/office/powerpoint/2010/main" val="1612619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r>
              <a:rPr lang="en-US" sz="1800" b="1" dirty="0"/>
              <a:t>ЗАСЕДАНИЕ НА УПРАВИТЕЛНИЯ СЪВЕТ НА</a:t>
            </a:r>
            <a:endParaRPr lang="en-US" sz="1800" dirty="0"/>
          </a:p>
          <a:p>
            <a:r>
              <a:rPr lang="en-US" sz="1800" b="1" dirty="0"/>
              <a:t>ДРУЖЕСТВОТО НА СОФИЙСКИТЕ ОБЩОПРАКТИКУВАЩИ ЛЕКАРИ</a:t>
            </a:r>
            <a:endParaRPr lang="en-US" sz="1800" dirty="0"/>
          </a:p>
          <a:p>
            <a:r>
              <a:rPr lang="en-US" sz="1800" b="1" dirty="0" err="1"/>
              <a:t>Протокол</a:t>
            </a:r>
            <a:r>
              <a:rPr lang="en-US" sz="1800" b="1" dirty="0"/>
              <a:t> №</a:t>
            </a:r>
            <a:r>
              <a:rPr lang="bg-BG" sz="1800" b="1" dirty="0"/>
              <a:t>8</a:t>
            </a:r>
            <a:r>
              <a:rPr lang="en-US" sz="1800" b="1" dirty="0"/>
              <a:t>/</a:t>
            </a:r>
            <a:r>
              <a:rPr lang="bg-BG" sz="1800" b="1" dirty="0"/>
              <a:t>11.10.2017</a:t>
            </a:r>
            <a:endParaRPr lang="en-US" sz="1800" dirty="0"/>
          </a:p>
          <a:p>
            <a:r>
              <a:rPr lang="en-US" sz="1800" b="1" dirty="0"/>
              <a:t> 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err="1"/>
              <a:t>Днес</a:t>
            </a:r>
            <a:r>
              <a:rPr lang="en-US" sz="1800" dirty="0"/>
              <a:t>,</a:t>
            </a:r>
            <a:r>
              <a:rPr lang="bg-BG" sz="1800" dirty="0"/>
              <a:t>11.10.2017 </a:t>
            </a:r>
            <a:r>
              <a:rPr lang="en-US" sz="1800" dirty="0"/>
              <a:t>г., </a:t>
            </a:r>
            <a:r>
              <a:rPr lang="bg-BG" sz="1800" dirty="0"/>
              <a:t>в Административен блок на УМБАЛ „</a:t>
            </a:r>
            <a:r>
              <a:rPr lang="bg-BG" sz="1800" dirty="0" err="1"/>
              <a:t>Александровска</a:t>
            </a:r>
            <a:r>
              <a:rPr lang="bg-BG" sz="1800" dirty="0"/>
              <a:t>“ ЕАД – Заседателна зала, </a:t>
            </a:r>
            <a:r>
              <a:rPr lang="en-US" sz="1800" dirty="0" err="1"/>
              <a:t>се</a:t>
            </a:r>
            <a:r>
              <a:rPr lang="en-US" sz="1800" dirty="0"/>
              <a:t> </a:t>
            </a:r>
            <a:r>
              <a:rPr lang="en-US" sz="1800" dirty="0" err="1"/>
              <a:t>проведе</a:t>
            </a:r>
            <a:r>
              <a:rPr lang="en-US" sz="1800" dirty="0"/>
              <a:t> </a:t>
            </a:r>
            <a:r>
              <a:rPr lang="en-US" sz="1800" dirty="0" err="1"/>
              <a:t>заседание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УС </a:t>
            </a:r>
            <a:r>
              <a:rPr lang="en-US" sz="1800" dirty="0" err="1"/>
              <a:t>на</a:t>
            </a:r>
            <a:r>
              <a:rPr lang="en-US" sz="1800" dirty="0"/>
              <a:t> ДСОПЛ </a:t>
            </a:r>
            <a:r>
              <a:rPr lang="en-US" sz="1800" dirty="0" err="1"/>
              <a:t>при</a:t>
            </a:r>
            <a:r>
              <a:rPr lang="en-US" sz="1800" dirty="0"/>
              <a:t> </a:t>
            </a:r>
            <a:r>
              <a:rPr lang="en-US" sz="1800" dirty="0" err="1"/>
              <a:t>следния</a:t>
            </a:r>
            <a:r>
              <a:rPr lang="en-US" sz="1800" dirty="0"/>
              <a:t> </a:t>
            </a:r>
            <a:r>
              <a:rPr lang="en-US" sz="1800" dirty="0" err="1"/>
              <a:t>дневен</a:t>
            </a:r>
            <a:r>
              <a:rPr lang="en-US" sz="1800" dirty="0"/>
              <a:t> </a:t>
            </a:r>
            <a:r>
              <a:rPr lang="en-US" sz="1800" dirty="0" err="1"/>
              <a:t>ред</a:t>
            </a:r>
            <a:r>
              <a:rPr lang="en-US" sz="1800" dirty="0"/>
              <a:t>:</a:t>
            </a:r>
          </a:p>
          <a:p>
            <a:r>
              <a:rPr lang="en-US" sz="1800" dirty="0"/>
              <a:t> </a:t>
            </a:r>
          </a:p>
          <a:p>
            <a:pPr lvl="0"/>
            <a:r>
              <a:rPr lang="bg-BG" sz="1800" dirty="0"/>
              <a:t>Обсъждане на дейността на работните групи на УС на ДСОПЛ</a:t>
            </a:r>
            <a:endParaRPr lang="en-US" sz="1800" dirty="0"/>
          </a:p>
          <a:p>
            <a:pPr lvl="0"/>
            <a:r>
              <a:rPr lang="bg-BG" sz="1800" dirty="0"/>
              <a:t>Разни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8658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3375"/>
            <a:ext cx="6048671" cy="6264275"/>
          </a:xfrm>
        </p:spPr>
      </p:pic>
    </p:spTree>
    <p:extLst>
      <p:ext uri="{BB962C8B-B14F-4D97-AF65-F5344CB8AC3E}">
        <p14:creationId xmlns:p14="http://schemas.microsoft.com/office/powerpoint/2010/main" val="1950968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048672" cy="4923755"/>
          </a:xfrm>
        </p:spPr>
      </p:pic>
    </p:spTree>
    <p:extLst>
      <p:ext uri="{BB962C8B-B14F-4D97-AF65-F5344CB8AC3E}">
        <p14:creationId xmlns:p14="http://schemas.microsoft.com/office/powerpoint/2010/main" val="405265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408712" cy="5616624"/>
          </a:xfrm>
        </p:spPr>
      </p:pic>
    </p:spTree>
    <p:extLst>
      <p:ext uri="{BB962C8B-B14F-4D97-AF65-F5344CB8AC3E}">
        <p14:creationId xmlns:p14="http://schemas.microsoft.com/office/powerpoint/2010/main" val="159416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/>
          <a:lstStyle/>
          <a:p>
            <a:r>
              <a:rPr lang="bg-BG" dirty="0" smtClean="0"/>
              <a:t> НДК ресторант Лаура 2 декември 2017</a:t>
            </a:r>
          </a:p>
          <a:p>
            <a:endParaRPr lang="en-US" dirty="0"/>
          </a:p>
          <a:p>
            <a:r>
              <a:rPr lang="ru-RU" dirty="0"/>
              <a:t> </a:t>
            </a:r>
            <a:r>
              <a:rPr lang="ru-RU" b="1" dirty="0"/>
              <a:t>над 180 </a:t>
            </a:r>
            <a:r>
              <a:rPr lang="ru-RU" b="1" dirty="0" err="1"/>
              <a:t>регистрирани</a:t>
            </a:r>
            <a:r>
              <a:rPr lang="ru-RU" b="1" dirty="0"/>
              <a:t> участника, 22 </a:t>
            </a:r>
            <a:r>
              <a:rPr lang="ru-RU" b="1" dirty="0" err="1"/>
              <a:t>фирми</a:t>
            </a:r>
            <a:r>
              <a:rPr lang="ru-RU" b="1" dirty="0"/>
              <a:t>- </a:t>
            </a:r>
            <a:r>
              <a:rPr lang="ru-RU" b="1" dirty="0" err="1"/>
              <a:t>спонсори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err="1" smtClean="0"/>
              <a:t>Приоритетни</a:t>
            </a:r>
            <a:r>
              <a:rPr lang="ru-RU" b="1" dirty="0" smtClean="0"/>
              <a:t> лекции на ОПЛ</a:t>
            </a:r>
          </a:p>
          <a:p>
            <a:r>
              <a:rPr lang="ru-RU" b="1" dirty="0" smtClean="0"/>
              <a:t>Отлична локация</a:t>
            </a:r>
          </a:p>
          <a:p>
            <a:r>
              <a:rPr lang="ru-RU" b="1" dirty="0" smtClean="0"/>
              <a:t>Отличен </a:t>
            </a:r>
            <a:r>
              <a:rPr lang="ru-RU" b="1" dirty="0" err="1" smtClean="0"/>
              <a:t>кетеринг</a:t>
            </a:r>
            <a:endParaRPr lang="ru-RU" b="1" dirty="0" smtClean="0"/>
          </a:p>
          <a:p>
            <a:r>
              <a:rPr lang="ru-RU" b="1" dirty="0" smtClean="0"/>
              <a:t>Отлична организация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03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46" y="333375"/>
            <a:ext cx="458692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92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40" y="333375"/>
            <a:ext cx="442893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618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r>
              <a:rPr lang="ru-RU" sz="1800" dirty="0" err="1"/>
              <a:t>Изх</a:t>
            </a:r>
            <a:r>
              <a:rPr lang="ru-RU" sz="1800" dirty="0"/>
              <a:t>. № 22/ 13.12.2017 г.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en-US" sz="1800" dirty="0"/>
          </a:p>
          <a:p>
            <a:r>
              <a:rPr lang="bg-BG" sz="1800" dirty="0"/>
              <a:t> </a:t>
            </a:r>
            <a:r>
              <a:rPr lang="bg-BG" sz="1800" b="1" dirty="0"/>
              <a:t>СТАНОВИЩЕ </a:t>
            </a:r>
            <a:endParaRPr lang="bg-BG" sz="1800" dirty="0"/>
          </a:p>
          <a:p>
            <a:r>
              <a:rPr lang="bg-BG" sz="1800" b="1" dirty="0"/>
              <a:t>от </a:t>
            </a:r>
            <a:endParaRPr lang="bg-BG" sz="1800" dirty="0"/>
          </a:p>
          <a:p>
            <a:r>
              <a:rPr lang="ru-RU" sz="1800" b="1" dirty="0" err="1"/>
              <a:t>Дружеството</a:t>
            </a:r>
            <a:r>
              <a:rPr lang="ru-RU" sz="1800" b="1" dirty="0"/>
              <a:t> на </a:t>
            </a:r>
            <a:r>
              <a:rPr lang="ru-RU" sz="1800" b="1" dirty="0" err="1"/>
              <a:t>софийските</a:t>
            </a:r>
            <a:r>
              <a:rPr lang="ru-RU" sz="1800" b="1" dirty="0"/>
              <a:t> </a:t>
            </a:r>
            <a:r>
              <a:rPr lang="ru-RU" sz="1800" b="1" dirty="0" err="1"/>
              <a:t>общопрактикуващи</a:t>
            </a:r>
            <a:r>
              <a:rPr lang="ru-RU" sz="1800" b="1" dirty="0"/>
              <a:t> лекари в </a:t>
            </a:r>
            <a:endParaRPr lang="ru-RU" sz="1800" dirty="0"/>
          </a:p>
          <a:p>
            <a:r>
              <a:rPr lang="bg-BG" sz="1800" b="1" dirty="0"/>
              <a:t>относно </a:t>
            </a:r>
            <a:r>
              <a:rPr lang="bg-BG" sz="1800" b="1" i="1" dirty="0" smtClean="0"/>
              <a:t> </a:t>
            </a:r>
            <a:endParaRPr lang="ru-RU" sz="1800" dirty="0" smtClean="0"/>
          </a:p>
          <a:p>
            <a:r>
              <a:rPr lang="ru-RU" sz="1800" dirty="0" smtClean="0"/>
              <a:t>изменение </a:t>
            </a:r>
            <a:r>
              <a:rPr lang="ru-RU" sz="1800" dirty="0"/>
              <a:t>и </a:t>
            </a:r>
            <a:r>
              <a:rPr lang="ru-RU" sz="1800" dirty="0" err="1"/>
              <a:t>допълнение</a:t>
            </a:r>
            <a:r>
              <a:rPr lang="ru-RU" sz="1800" dirty="0"/>
              <a:t> на </a:t>
            </a:r>
            <a:r>
              <a:rPr lang="ru-RU" sz="1800" dirty="0" err="1"/>
              <a:t>Наредба</a:t>
            </a:r>
            <a:r>
              <a:rPr lang="ru-RU" sz="1800" dirty="0"/>
              <a:t> № 3 от 2011 г. за </a:t>
            </a:r>
            <a:r>
              <a:rPr lang="ru-RU" sz="1800" dirty="0" err="1"/>
              <a:t>изискванията</a:t>
            </a:r>
            <a:r>
              <a:rPr lang="ru-RU" sz="1800" dirty="0"/>
              <a:t> за </a:t>
            </a:r>
            <a:r>
              <a:rPr lang="ru-RU" sz="1800" dirty="0" err="1"/>
              <a:t>физическа</a:t>
            </a:r>
            <a:r>
              <a:rPr lang="ru-RU" sz="1800" dirty="0"/>
              <a:t> </a:t>
            </a:r>
            <a:r>
              <a:rPr lang="ru-RU" sz="1800" dirty="0" err="1"/>
              <a:t>годност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водачите</a:t>
            </a:r>
            <a:r>
              <a:rPr lang="ru-RU" sz="1800" dirty="0"/>
              <a:t> на </a:t>
            </a:r>
            <a:r>
              <a:rPr lang="ru-RU" sz="1800" dirty="0" err="1"/>
              <a:t>моторни</a:t>
            </a:r>
            <a:r>
              <a:rPr lang="ru-RU" sz="1800" dirty="0"/>
              <a:t> </a:t>
            </a:r>
            <a:r>
              <a:rPr lang="ru-RU" sz="1800" dirty="0" err="1"/>
              <a:t>превозни</a:t>
            </a:r>
            <a:r>
              <a:rPr lang="ru-RU" sz="1800" dirty="0"/>
              <a:t> средства и </a:t>
            </a:r>
            <a:r>
              <a:rPr lang="ru-RU" sz="1800" dirty="0" err="1"/>
              <a:t>условията</a:t>
            </a:r>
            <a:r>
              <a:rPr lang="ru-RU" sz="1800" dirty="0"/>
              <a:t> и </a:t>
            </a:r>
            <a:r>
              <a:rPr lang="ru-RU" sz="1800" dirty="0" err="1"/>
              <a:t>реда</a:t>
            </a:r>
            <a:r>
              <a:rPr lang="ru-RU" sz="1800" dirty="0"/>
              <a:t> за </a:t>
            </a:r>
            <a:r>
              <a:rPr lang="ru-RU" sz="1800" dirty="0" err="1"/>
              <a:t>извършване</a:t>
            </a:r>
            <a:r>
              <a:rPr lang="ru-RU" sz="1800" dirty="0"/>
              <a:t> на </a:t>
            </a:r>
            <a:r>
              <a:rPr lang="ru-RU" sz="1800" dirty="0" err="1"/>
              <a:t>медицинските</a:t>
            </a:r>
            <a:r>
              <a:rPr lang="ru-RU" sz="1800" dirty="0"/>
              <a:t> </a:t>
            </a:r>
            <a:r>
              <a:rPr lang="ru-RU" sz="1800" dirty="0" err="1"/>
              <a:t>прегледи</a:t>
            </a:r>
            <a:r>
              <a:rPr lang="ru-RU" sz="1800" dirty="0"/>
              <a:t> за </a:t>
            </a:r>
            <a:r>
              <a:rPr lang="ru-RU" sz="1800" dirty="0" err="1"/>
              <a:t>установяване</a:t>
            </a:r>
            <a:r>
              <a:rPr lang="ru-RU" sz="1800" dirty="0"/>
              <a:t> на </a:t>
            </a:r>
            <a:r>
              <a:rPr lang="ru-RU" sz="1800" dirty="0" err="1"/>
              <a:t>физическата</a:t>
            </a:r>
            <a:r>
              <a:rPr lang="ru-RU" sz="1800" dirty="0"/>
              <a:t> </a:t>
            </a:r>
            <a:r>
              <a:rPr lang="ru-RU" sz="1800" dirty="0" err="1"/>
              <a:t>годност</a:t>
            </a:r>
            <a:r>
              <a:rPr lang="ru-RU" sz="1800" dirty="0"/>
              <a:t> за </a:t>
            </a:r>
            <a:r>
              <a:rPr lang="ru-RU" sz="1800" dirty="0" err="1"/>
              <a:t>водачите</a:t>
            </a:r>
            <a:r>
              <a:rPr lang="ru-RU" sz="1800" dirty="0"/>
              <a:t> от </a:t>
            </a:r>
            <a:r>
              <a:rPr lang="ru-RU" sz="1800" dirty="0" err="1"/>
              <a:t>различните</a:t>
            </a:r>
            <a:r>
              <a:rPr lang="ru-RU" sz="1800" dirty="0"/>
              <a:t> категории (</a:t>
            </a:r>
            <a:r>
              <a:rPr lang="ru-RU" sz="1800" dirty="0" err="1"/>
              <a:t>обн</a:t>
            </a:r>
            <a:r>
              <a:rPr lang="ru-RU" sz="1800" dirty="0"/>
              <a:t>., ДВ, </a:t>
            </a:r>
            <a:r>
              <a:rPr lang="ru-RU" sz="1800" dirty="0" err="1"/>
              <a:t>бр</a:t>
            </a:r>
            <a:r>
              <a:rPr lang="ru-RU" sz="1800" dirty="0"/>
              <a:t>. 39 от 2011 г., изм. и </a:t>
            </a:r>
            <a:r>
              <a:rPr lang="ru-RU" sz="1800" dirty="0" err="1"/>
              <a:t>доп</a:t>
            </a:r>
            <a:r>
              <a:rPr lang="ru-RU" sz="1800" dirty="0"/>
              <a:t>.,</a:t>
            </a:r>
            <a:r>
              <a:rPr lang="ru-RU" sz="1800" dirty="0" err="1"/>
              <a:t>бр</a:t>
            </a:r>
            <a:r>
              <a:rPr lang="ru-RU" sz="1800" dirty="0"/>
              <a:t>. 30 от 2016 г.), </a:t>
            </a:r>
            <a:r>
              <a:rPr lang="ru-RU" sz="1800" dirty="0" err="1"/>
              <a:t>публикуван</a:t>
            </a:r>
            <a:r>
              <a:rPr lang="ru-RU" sz="1800" dirty="0"/>
              <a:t> на </a:t>
            </a:r>
            <a:r>
              <a:rPr lang="ru-RU" sz="1800" dirty="0" err="1"/>
              <a:t>електронната</a:t>
            </a:r>
            <a:r>
              <a:rPr lang="ru-RU" sz="1800" dirty="0"/>
              <a:t> страница на МЗ на 30.11.2017 г.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910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32500" lnSpcReduction="20000"/>
          </a:bodyPr>
          <a:lstStyle/>
          <a:p>
            <a:endParaRPr lang="bg-BG" b="1" dirty="0" smtClean="0"/>
          </a:p>
          <a:p>
            <a:endParaRPr lang="bg-BG" b="1" dirty="0"/>
          </a:p>
          <a:p>
            <a:r>
              <a:rPr lang="bg-BG" b="1" dirty="0" smtClean="0"/>
              <a:t>                       </a:t>
            </a:r>
            <a:r>
              <a:rPr lang="bg-BG" sz="3100" b="1" dirty="0" smtClean="0"/>
              <a:t>ПРОТОКОЛ </a:t>
            </a:r>
            <a:r>
              <a:rPr lang="bg-BG" sz="3100" b="1" dirty="0"/>
              <a:t>№ 1 25.01.2017</a:t>
            </a:r>
            <a:endParaRPr lang="en-US" sz="3100" dirty="0"/>
          </a:p>
          <a:p>
            <a:r>
              <a:rPr lang="bg-BG" b="1" dirty="0"/>
              <a:t>ПРОТОКОЛ НА ЗАСЕДАНИЕ НА УС НА ДСОПЛ ПРОВЕДЕНО НА 25.01.2017г.</a:t>
            </a:r>
            <a:endParaRPr lang="en-US" dirty="0"/>
          </a:p>
          <a:p>
            <a:r>
              <a:rPr lang="bg-BG" dirty="0"/>
              <a:t>                                                 Начало 19.30ч. край 21.20ч.  </a:t>
            </a:r>
            <a:r>
              <a:rPr lang="bg-BG" dirty="0" err="1"/>
              <a:t>Александровска</a:t>
            </a:r>
            <a:r>
              <a:rPr lang="bg-BG" dirty="0"/>
              <a:t>, административен блок</a:t>
            </a:r>
            <a:endParaRPr lang="en-US" dirty="0"/>
          </a:p>
          <a:p>
            <a:r>
              <a:rPr lang="bg-BG" dirty="0"/>
              <a:t>Обявен дневен ред:</a:t>
            </a:r>
            <a:endParaRPr lang="en-US" dirty="0"/>
          </a:p>
          <a:p>
            <a:r>
              <a:rPr lang="bg-BG" dirty="0"/>
              <a:t>1.Нашите предложения към преговарящите по НРД 2017.</a:t>
            </a:r>
            <a:endParaRPr lang="en-US" dirty="0"/>
          </a:p>
          <a:p>
            <a:r>
              <a:rPr lang="bg-BG" dirty="0"/>
              <a:t>2. Промени в адреса на дружеството</a:t>
            </a:r>
            <a:endParaRPr lang="en-US" dirty="0"/>
          </a:p>
          <a:p>
            <a:r>
              <a:rPr lang="bg-BG" dirty="0"/>
              <a:t>2. Разни / одита, сайта и др./</a:t>
            </a:r>
            <a:endParaRPr lang="en-US" dirty="0"/>
          </a:p>
          <a:p>
            <a:r>
              <a:rPr lang="bg-BG" b="1" dirty="0"/>
              <a:t>ПРИСЪСТВАЩИ</a:t>
            </a:r>
            <a:r>
              <a:rPr lang="bg-BG" dirty="0"/>
              <a:t>: 1. Г. Миндов 2. Н. </a:t>
            </a:r>
            <a:r>
              <a:rPr lang="bg-BG" dirty="0" err="1"/>
              <a:t>Брънзалов</a:t>
            </a:r>
            <a:r>
              <a:rPr lang="bg-BG" dirty="0"/>
              <a:t> 3.В. Борисова  -</a:t>
            </a:r>
            <a:r>
              <a:rPr lang="bg-BG" dirty="0" err="1"/>
              <a:t>протоколчик</a:t>
            </a:r>
            <a:endParaRPr lang="en-US" dirty="0"/>
          </a:p>
          <a:p>
            <a:r>
              <a:rPr lang="bg-BG" dirty="0"/>
              <a:t>                                 4. П. </a:t>
            </a:r>
            <a:r>
              <a:rPr lang="bg-BG" dirty="0" err="1"/>
              <a:t>Самарев</a:t>
            </a:r>
            <a:r>
              <a:rPr lang="bg-BG" dirty="0"/>
              <a:t>  5. М. </a:t>
            </a:r>
            <a:r>
              <a:rPr lang="bg-BG" dirty="0" err="1"/>
              <a:t>Свещникова</a:t>
            </a:r>
            <a:r>
              <a:rPr lang="bg-BG" dirty="0"/>
              <a:t>, 6. П.Здравкова ;/има кворум/</a:t>
            </a:r>
            <a:endParaRPr lang="en-US" dirty="0"/>
          </a:p>
          <a:p>
            <a:r>
              <a:rPr lang="bg-BG" dirty="0"/>
              <a:t>                                                                                                  От Контролната комисия: В. </a:t>
            </a:r>
            <a:r>
              <a:rPr lang="bg-BG" dirty="0" err="1" smtClean="0"/>
              <a:t>Стояновска</a:t>
            </a:r>
            <a:endParaRPr lang="bg-BG" dirty="0" smtClean="0"/>
          </a:p>
          <a:p>
            <a:endParaRPr lang="bg-BG" dirty="0"/>
          </a:p>
          <a:p>
            <a:endParaRPr lang="en-US" dirty="0"/>
          </a:p>
          <a:p>
            <a:r>
              <a:rPr lang="bg-BG" b="1" u="sng" dirty="0"/>
              <a:t>По 1 точка</a:t>
            </a:r>
            <a:r>
              <a:rPr lang="bg-BG" dirty="0"/>
              <a:t> от дневния ред: Н. </a:t>
            </a:r>
            <a:r>
              <a:rPr lang="bg-BG" dirty="0" err="1"/>
              <a:t>Брънзалов</a:t>
            </a:r>
            <a:r>
              <a:rPr lang="bg-BG" dirty="0"/>
              <a:t> разказа за хода на преговорите  с НЗОК, БЛС, за проектите за въвеждане на издаване на първата  рецепта от специалист при издаване на нов протокол. Преговорите по НРД 2017 и за възможност за работа на ОПЛ на 2 работни места и др.</a:t>
            </a:r>
            <a:endParaRPr lang="en-US" dirty="0"/>
          </a:p>
          <a:p>
            <a:r>
              <a:rPr lang="bg-BG" dirty="0"/>
              <a:t>П. Здравкова предложи  да се изпрати писмо в защита на Борда по ОМ, консултациите по диспансера да бъдат по преценка на ОПЛ и да се изпрати в  БЛС писмо- становище на </a:t>
            </a:r>
            <a:r>
              <a:rPr lang="bg-BG" dirty="0" smtClean="0"/>
              <a:t>ДСОПЛ</a:t>
            </a:r>
          </a:p>
          <a:p>
            <a:endParaRPr lang="en-US" dirty="0"/>
          </a:p>
          <a:p>
            <a:r>
              <a:rPr lang="bg-BG" b="1" u="sng" dirty="0"/>
              <a:t>По 2-ра точка</a:t>
            </a:r>
            <a:r>
              <a:rPr lang="bg-BG" dirty="0"/>
              <a:t>: Изказа се  Г. Миндов за </a:t>
            </a:r>
            <a:r>
              <a:rPr lang="bg-BG" b="1" dirty="0"/>
              <a:t>необходимата промяна адреса на регистрация на ДСОПЛ</a:t>
            </a:r>
            <a:r>
              <a:rPr lang="bg-BG" dirty="0"/>
              <a:t>. Предложи се нов адрес: гр.София, р-н Кремиковци,   кв. Враждебна ул. 28-ма, №3. </a:t>
            </a:r>
            <a:endParaRPr lang="en-US" dirty="0"/>
          </a:p>
          <a:p>
            <a:r>
              <a:rPr lang="bg-BG" dirty="0"/>
              <a:t> </a:t>
            </a:r>
            <a:r>
              <a:rPr lang="bg-BG" b="1" dirty="0">
                <a:solidFill>
                  <a:srgbClr val="FF0000"/>
                </a:solidFill>
              </a:rPr>
              <a:t>Гласува се. Прие се нов адрес на Дружеството: гр.София 1839, р-н Кремиковци,   кв. Враждебна ул. 28-ма, №3.  Приема се след гласуване с пълно мнозинство . 6 гласа от УС- „ЗА“ промяна на адреса . Против и въздържали се – „няма“.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bg-BG" dirty="0"/>
              <a:t>Д-р П. Здравкова пое ангажимент за съдействие на адвокат от БЛС-СК да изготви документите за съдебната пререгистрация, при налична готовност от негова страна.</a:t>
            </a:r>
            <a:endParaRPr lang="en-US" dirty="0"/>
          </a:p>
          <a:p>
            <a:r>
              <a:rPr lang="bg-BG" dirty="0"/>
              <a:t>По въпроса за одита се изказа П. </a:t>
            </a:r>
            <a:r>
              <a:rPr lang="bg-BG" dirty="0" err="1"/>
              <a:t>Самарев</a:t>
            </a:r>
            <a:r>
              <a:rPr lang="bg-BG" dirty="0"/>
              <a:t> . Одитът все още не е завършен-срок 31.01.2017. Да се направи консултация с адвокат и счетоводител. Да се представи на УС</a:t>
            </a:r>
            <a:r>
              <a:rPr lang="bg-BG" dirty="0" smtClean="0"/>
              <a:t>.</a:t>
            </a:r>
          </a:p>
          <a:p>
            <a:endParaRPr lang="en-US" dirty="0"/>
          </a:p>
          <a:p>
            <a:r>
              <a:rPr lang="bg-BG" b="1" dirty="0"/>
              <a:t>3 точка Разни</a:t>
            </a:r>
            <a:r>
              <a:rPr lang="bg-BG" dirty="0"/>
              <a:t>: Направи се предложение от Г. Миндов и В. Борисова да се продават рекламни карета на фирми от новосъздадения сайт на дружеството . М. </a:t>
            </a:r>
            <a:r>
              <a:rPr lang="bg-BG" dirty="0" err="1"/>
              <a:t>Свещникова</a:t>
            </a:r>
            <a:r>
              <a:rPr lang="bg-BG" dirty="0"/>
              <a:t> предложи 100 лв./месечно.  В. Борисова предложи да намери актуални цени и ще ги предостави на членовете във </a:t>
            </a:r>
            <a:r>
              <a:rPr lang="bg-BG" dirty="0" err="1"/>
              <a:t>фейсгрупата</a:t>
            </a:r>
            <a:r>
              <a:rPr lang="bg-BG" dirty="0"/>
              <a:t>.</a:t>
            </a:r>
            <a:endParaRPr lang="en-US" dirty="0"/>
          </a:p>
          <a:p>
            <a:r>
              <a:rPr lang="bg-BG" dirty="0"/>
              <a:t>Предложи са на обсъждане дата и провеждане на Общо годишна събрание на дружеството. </a:t>
            </a:r>
            <a:endParaRPr lang="bg-BG" dirty="0" smtClean="0"/>
          </a:p>
          <a:p>
            <a:endParaRPr lang="en-US" dirty="0"/>
          </a:p>
          <a:p>
            <a:r>
              <a:rPr lang="bg-BG" b="1" u="sng" dirty="0">
                <a:solidFill>
                  <a:srgbClr val="FF0000"/>
                </a:solidFill>
              </a:rPr>
              <a:t>Взе се решение да се направи Общо годишно събрание на ДСОПЛ с конференция</a:t>
            </a:r>
            <a:r>
              <a:rPr lang="bg-BG" dirty="0">
                <a:solidFill>
                  <a:srgbClr val="FF0000"/>
                </a:solidFill>
              </a:rPr>
              <a:t>,</a:t>
            </a:r>
            <a:r>
              <a:rPr lang="bg-BG" dirty="0"/>
              <a:t>  която да се организира от външна фирма, за да се излъчат представители/делегати за </a:t>
            </a:r>
            <a:r>
              <a:rPr lang="bg-BG" dirty="0" err="1"/>
              <a:t>предстоящето</a:t>
            </a:r>
            <a:r>
              <a:rPr lang="bg-BG" dirty="0"/>
              <a:t> отчетно-изборно събрание на НСОПЛБ през м. юни. Необходимата квота за наше/ДСОПЛ участие е 1:10, тоест ние трябва да подсигурим 36 делегата от 360 души членска маса. Д-р </a:t>
            </a:r>
            <a:r>
              <a:rPr lang="bg-BG" dirty="0" err="1"/>
              <a:t>Брънзалов</a:t>
            </a:r>
            <a:r>
              <a:rPr lang="bg-BG" dirty="0"/>
              <a:t> уточни, че все още няма уточнена дата за конференцията на НСОПЛБ, но се очаква тя да се проведе втората половина на м.Юни. </a:t>
            </a:r>
            <a:endParaRPr lang="en-US" dirty="0"/>
          </a:p>
          <a:p>
            <a:r>
              <a:rPr lang="bg-BG" dirty="0"/>
              <a:t>Предложи са дата за Отчетно събрания на ДСОПЛ на 01.04.2017г. /събота/</a:t>
            </a:r>
            <a:endParaRPr lang="en-US" dirty="0"/>
          </a:p>
          <a:p>
            <a:r>
              <a:rPr lang="bg-BG" b="1" dirty="0">
                <a:solidFill>
                  <a:srgbClr val="FF0000"/>
                </a:solidFill>
              </a:rPr>
              <a:t>Обсъди се и нов размер на членския внос, като  д-р Миндов предложи „опрощаване“ на  стари задължения на членовете ни до края на 2016г. и предложи от 2017г. да се определи нов, по-малък размер на чл. внос</a:t>
            </a:r>
            <a:r>
              <a:rPr lang="bg-BG" dirty="0"/>
              <a:t> . Обсъди се и дългогодишното неплащане на отчисления към НСОПЛБ от чл.внос на ДСОПЛ и начини за компенсирането им</a:t>
            </a:r>
            <a:r>
              <a:rPr lang="bg-BG" dirty="0" smtClean="0"/>
              <a:t>.</a:t>
            </a:r>
          </a:p>
          <a:p>
            <a:endParaRPr lang="en-US" dirty="0"/>
          </a:p>
          <a:p>
            <a:r>
              <a:rPr lang="bg-BG" dirty="0"/>
              <a:t> П. </a:t>
            </a:r>
            <a:r>
              <a:rPr lang="bg-BG" dirty="0" err="1"/>
              <a:t>Самарев</a:t>
            </a:r>
            <a:r>
              <a:rPr lang="bg-BG" dirty="0"/>
              <a:t> предложи за провеждането на Общото събрание в зала  х-л „ Маринела“ ;„Гранд Хотел София“ „</a:t>
            </a:r>
            <a:r>
              <a:rPr lang="bg-BG" dirty="0" err="1"/>
              <a:t>Принцес</a:t>
            </a:r>
            <a:r>
              <a:rPr lang="bg-BG" dirty="0"/>
              <a:t>“;  „</a:t>
            </a:r>
            <a:r>
              <a:rPr lang="bg-BG" dirty="0" err="1"/>
              <a:t>Анел</a:t>
            </a:r>
            <a:r>
              <a:rPr lang="bg-BG" dirty="0"/>
              <a:t>“, “ </a:t>
            </a:r>
            <a:r>
              <a:rPr lang="bg-BG" dirty="0" err="1"/>
              <a:t>Рейнбоу</a:t>
            </a:r>
            <a:r>
              <a:rPr lang="bg-BG" dirty="0"/>
              <a:t> плаза“  за предполагаеми 150 човека и фирма </a:t>
            </a:r>
            <a:r>
              <a:rPr lang="bg-BG" dirty="0" err="1"/>
              <a:t>Арбилис</a:t>
            </a:r>
            <a:r>
              <a:rPr lang="bg-BG" dirty="0"/>
              <a:t> за организатор</a:t>
            </a:r>
            <a:endParaRPr lang="en-US" dirty="0"/>
          </a:p>
          <a:p>
            <a:r>
              <a:rPr lang="bg-BG" dirty="0"/>
              <a:t>Обсъдиха  се конкретни дата за провеждане на събранието и място,  но не се стигна до гласуване и не се взе решение.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08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endParaRPr lang="bg-BG" sz="1800" dirty="0" smtClean="0"/>
          </a:p>
          <a:p>
            <a:endParaRPr lang="bg-BG" sz="1800" dirty="0"/>
          </a:p>
          <a:p>
            <a:r>
              <a:rPr lang="bg-BG" sz="1800" b="1" dirty="0" smtClean="0"/>
              <a:t>                          </a:t>
            </a:r>
            <a:r>
              <a:rPr lang="bg-BG" b="1" dirty="0" smtClean="0"/>
              <a:t> ЗАКЛЮЧЕНИЕ</a:t>
            </a:r>
            <a:r>
              <a:rPr lang="bg-BG" sz="1800" b="1" dirty="0" smtClean="0"/>
              <a:t>:</a:t>
            </a:r>
          </a:p>
          <a:p>
            <a:r>
              <a:rPr lang="bg-BG" sz="1800" b="1" dirty="0" smtClean="0"/>
              <a:t>2017 – една динамична година</a:t>
            </a:r>
          </a:p>
          <a:p>
            <a:r>
              <a:rPr lang="bg-BG" sz="1800" b="1" dirty="0" smtClean="0"/>
              <a:t>Смениха се 3 министъра на здравеопазването</a:t>
            </a:r>
          </a:p>
          <a:p>
            <a:r>
              <a:rPr lang="bg-BG" sz="1800" b="1" dirty="0" smtClean="0"/>
              <a:t>Нов НРД</a:t>
            </a:r>
          </a:p>
          <a:p>
            <a:r>
              <a:rPr lang="bg-BG" sz="1800" b="1" dirty="0" smtClean="0"/>
              <a:t>12% повишен бюджет в ПИМП</a:t>
            </a:r>
          </a:p>
          <a:p>
            <a:endParaRPr lang="bg-BG" sz="1800" b="1" dirty="0"/>
          </a:p>
          <a:p>
            <a:pPr marL="68580" indent="0">
              <a:buNone/>
            </a:pPr>
            <a:r>
              <a:rPr lang="bg-BG" sz="1800" b="1" dirty="0" smtClean="0"/>
              <a:t> </a:t>
            </a:r>
            <a:r>
              <a:rPr lang="bg-BG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ДСОПЛ направи множество категорични заявки за:</a:t>
            </a:r>
          </a:p>
          <a:p>
            <a:r>
              <a:rPr lang="bg-BG" sz="1800" b="1" dirty="0" smtClean="0"/>
              <a:t>Обединяване на лекарите , не само в гр. София</a:t>
            </a:r>
          </a:p>
          <a:p>
            <a:r>
              <a:rPr lang="bg-BG" sz="1800" b="1" dirty="0" smtClean="0"/>
              <a:t>Провежда се политика на сътрудничество с НСОПЛБ, БЛС, БЛС-СЛК, НПО</a:t>
            </a:r>
          </a:p>
          <a:p>
            <a:r>
              <a:rPr lang="bg-BG" sz="1800" b="1" dirty="0" smtClean="0"/>
              <a:t>Строга финансова дисциплина</a:t>
            </a:r>
          </a:p>
          <a:p>
            <a:r>
              <a:rPr lang="bg-BG" sz="1800" b="1" dirty="0" smtClean="0"/>
              <a:t>Обществена дейност, медийни изяви</a:t>
            </a:r>
          </a:p>
          <a:p>
            <a:r>
              <a:rPr lang="bg-BG" sz="1800" b="1" dirty="0" smtClean="0"/>
              <a:t>Промяна на обществената нагласа към ОПЛ</a:t>
            </a:r>
          </a:p>
          <a:p>
            <a:r>
              <a:rPr lang="bg-BG" sz="1800" b="1" dirty="0" smtClean="0"/>
              <a:t>Извоюва уважение  и достойно място в гилдията </a:t>
            </a:r>
          </a:p>
          <a:p>
            <a:endParaRPr lang="bg-BG" sz="1800" b="1" dirty="0" smtClean="0"/>
          </a:p>
          <a:p>
            <a:endParaRPr lang="bg-BG" sz="1800" b="1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5415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endParaRPr lang="bg-BG" sz="1800" dirty="0" smtClean="0"/>
          </a:p>
          <a:p>
            <a:pPr marL="68580" indent="0" algn="ctr">
              <a:buNone/>
            </a:pPr>
            <a:r>
              <a:rPr lang="bg-BG" sz="3200" b="1" dirty="0" smtClean="0">
                <a:solidFill>
                  <a:srgbClr val="FF0000"/>
                </a:solidFill>
              </a:rPr>
              <a:t>За пръв път ДСОПЛ</a:t>
            </a:r>
            <a:r>
              <a:rPr lang="bg-BG" sz="3200" b="1" dirty="0" smtClean="0"/>
              <a:t>:</a:t>
            </a:r>
          </a:p>
          <a:p>
            <a:pPr algn="ctr"/>
            <a:endParaRPr lang="bg-BG" sz="3200" b="1" dirty="0" smtClean="0"/>
          </a:p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Направи дарения </a:t>
            </a:r>
          </a:p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Плати данъци</a:t>
            </a:r>
          </a:p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Направи отчисления от членският си внос към НСОПЛБ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246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bg-BG" sz="4000" dirty="0"/>
          </a:p>
          <a:p>
            <a:pPr marL="68580" indent="0" algn="ctr">
              <a:buNone/>
            </a:pPr>
            <a:endParaRPr lang="bg-BG" sz="4000" dirty="0"/>
          </a:p>
          <a:p>
            <a:pPr marL="68580" indent="0" algn="ctr">
              <a:buNone/>
            </a:pPr>
            <a:endParaRPr lang="bg-BG" sz="4000" dirty="0" smtClean="0"/>
          </a:p>
          <a:p>
            <a:pPr marL="68580" indent="0" algn="ctr">
              <a:buNone/>
            </a:pPr>
            <a:r>
              <a:rPr lang="bg-BG" sz="4000" smtClean="0"/>
              <a:t>  </a:t>
            </a:r>
            <a:r>
              <a:rPr lang="bg-BG" sz="4000" b="1" smtClean="0">
                <a:solidFill>
                  <a:srgbClr val="FF0000"/>
                </a:solidFill>
              </a:rPr>
              <a:t>БЛАГОДАРЯ </a:t>
            </a:r>
          </a:p>
          <a:p>
            <a:pPr marL="68580" indent="0" algn="ctr">
              <a:buNone/>
            </a:pPr>
            <a:r>
              <a:rPr lang="bg-BG" sz="4000" b="1" smtClean="0">
                <a:solidFill>
                  <a:srgbClr val="FF0000"/>
                </a:solidFill>
              </a:rPr>
              <a:t>ЗА </a:t>
            </a:r>
            <a:r>
              <a:rPr lang="bg-BG" sz="4000" b="1" dirty="0" smtClean="0">
                <a:solidFill>
                  <a:srgbClr val="FF0000"/>
                </a:solidFill>
              </a:rPr>
              <a:t>ВНИМАНИЕТО!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3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r>
              <a:rPr lang="bg-BG" b="1" dirty="0" smtClean="0"/>
              <a:t>      </a:t>
            </a:r>
            <a:r>
              <a:rPr lang="bg-BG" sz="1500" b="1" dirty="0"/>
              <a:t>ПРОТОКОЛ №2</a:t>
            </a:r>
            <a:r>
              <a:rPr lang="bg-BG" sz="1500" dirty="0"/>
              <a:t> 28/01.2017</a:t>
            </a:r>
            <a:endParaRPr lang="en-US" sz="1500" dirty="0"/>
          </a:p>
          <a:p>
            <a:r>
              <a:rPr lang="bg-BG" sz="1500" dirty="0"/>
              <a:t>                        от  </a:t>
            </a:r>
            <a:r>
              <a:rPr lang="en-US" sz="1500" dirty="0" err="1"/>
              <a:t>Виртуален</a:t>
            </a:r>
            <a:r>
              <a:rPr lang="en-US" sz="1500" dirty="0"/>
              <a:t> </a:t>
            </a:r>
            <a:r>
              <a:rPr lang="en-US" sz="1500" dirty="0" err="1"/>
              <a:t>Управителен</a:t>
            </a:r>
            <a:r>
              <a:rPr lang="en-US" sz="1500" dirty="0"/>
              <a:t> </a:t>
            </a:r>
            <a:r>
              <a:rPr lang="en-US" sz="1500" dirty="0" err="1"/>
              <a:t>съвет</a:t>
            </a:r>
            <a:r>
              <a:rPr lang="en-US" sz="1500" dirty="0"/>
              <a:t> </a:t>
            </a:r>
            <a:r>
              <a:rPr lang="bg-BG" sz="1500" dirty="0"/>
              <a:t>проведен на  27 и 28.1.2017г</a:t>
            </a:r>
            <a:r>
              <a:rPr lang="bg-BG" sz="1500" dirty="0" smtClean="0"/>
              <a:t>.</a:t>
            </a:r>
          </a:p>
          <a:p>
            <a:endParaRPr lang="bg-BG" sz="1500" dirty="0" smtClean="0"/>
          </a:p>
          <a:p>
            <a:endParaRPr lang="en-US" sz="1500" dirty="0"/>
          </a:p>
          <a:p>
            <a:r>
              <a:rPr lang="bg-BG" sz="1500" b="1" dirty="0" smtClean="0"/>
              <a:t>            </a:t>
            </a:r>
            <a:r>
              <a:rPr lang="bg-BG" sz="1500" b="1" u="sng" dirty="0"/>
              <a:t>Приети решения от виртуалния УС:</a:t>
            </a:r>
            <a:endParaRPr lang="en-US" sz="1500" dirty="0"/>
          </a:p>
          <a:p>
            <a:r>
              <a:rPr lang="bg-BG" sz="1500" dirty="0"/>
              <a:t>По т.1 </a:t>
            </a:r>
            <a:r>
              <a:rPr lang="bg-BG" sz="1500" b="1" dirty="0">
                <a:solidFill>
                  <a:srgbClr val="FF0000"/>
                </a:solidFill>
              </a:rPr>
              <a:t>За дата на провеждане на Общо събрание</a:t>
            </a:r>
            <a:r>
              <a:rPr lang="bg-BG" sz="1500" dirty="0"/>
              <a:t>: </a:t>
            </a:r>
            <a:endParaRPr lang="en-US" sz="1500" dirty="0"/>
          </a:p>
          <a:p>
            <a:r>
              <a:rPr lang="bg-BG" sz="1500" b="1" u="sng" dirty="0"/>
              <a:t>Приема се </a:t>
            </a:r>
            <a:r>
              <a:rPr lang="bg-BG" sz="1500" b="1" u="sng" dirty="0" err="1"/>
              <a:t>се</a:t>
            </a:r>
            <a:r>
              <a:rPr lang="bg-BG" sz="1500" b="1" u="sng" dirty="0"/>
              <a:t> дата 13 май</a:t>
            </a:r>
            <a:r>
              <a:rPr lang="bg-BG" sz="1500" dirty="0"/>
              <a:t> с 5 гласа „ЗА“, 1 въздържал се и 3 гласа за 1 април</a:t>
            </a:r>
            <a:endParaRPr lang="en-US" sz="1500" dirty="0"/>
          </a:p>
          <a:p>
            <a:r>
              <a:rPr lang="bg-BG" sz="1500" b="1" dirty="0"/>
              <a:t>По т.2:</a:t>
            </a:r>
            <a:endParaRPr lang="en-US" sz="1500" dirty="0"/>
          </a:p>
          <a:p>
            <a:r>
              <a:rPr lang="bg-BG" sz="1500" b="1" dirty="0"/>
              <a:t>3 гласували за:</a:t>
            </a:r>
            <a:endParaRPr lang="en-US" sz="1500" dirty="0"/>
          </a:p>
          <a:p>
            <a:r>
              <a:rPr lang="bg-BG" sz="1500" b="1" dirty="0"/>
              <a:t>Цени: 600 лева щанд, 1000 лекция 20 </a:t>
            </a:r>
            <a:r>
              <a:rPr lang="bg-BG" sz="1500" b="1" dirty="0" err="1"/>
              <a:t>мин+</a:t>
            </a:r>
            <a:r>
              <a:rPr lang="bg-BG" sz="1500" b="1" dirty="0"/>
              <a:t> щанд, Ген. спонсор 6000лв. или 2-до 3 платинени спонсора х 3000 лева</a:t>
            </a:r>
            <a:endParaRPr lang="en-US" sz="1500" dirty="0"/>
          </a:p>
          <a:p>
            <a:r>
              <a:rPr lang="bg-BG" sz="1500" b="1" dirty="0"/>
              <a:t>6 души – въздържали се/не са гласували конкретно/не са гласували</a:t>
            </a:r>
            <a:endParaRPr lang="en-US" sz="1500" dirty="0"/>
          </a:p>
          <a:p>
            <a:r>
              <a:rPr lang="bg-BG" sz="1500" b="1" dirty="0"/>
              <a:t>Против нови цени- няма</a:t>
            </a:r>
            <a:endParaRPr lang="en-US" sz="1500" dirty="0"/>
          </a:p>
          <a:p>
            <a:r>
              <a:rPr lang="bg-BG" sz="1500" b="1" u="sng" dirty="0"/>
              <a:t>НЕ се приема, о</a:t>
            </a:r>
            <a:r>
              <a:rPr lang="bg-BG" sz="1500" b="1" dirty="0"/>
              <a:t>става за обсъждане на следващ присъствен УС</a:t>
            </a:r>
            <a:endParaRPr lang="en-US" sz="1500" dirty="0"/>
          </a:p>
          <a:p>
            <a:pPr marL="68580" indent="0">
              <a:buNone/>
            </a:pPr>
            <a:r>
              <a:rPr lang="bg-BG" b="1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7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/>
          </a:bodyPr>
          <a:lstStyle/>
          <a:p>
            <a:r>
              <a:rPr lang="ru-RU" sz="1800" b="1" dirty="0"/>
              <a:t>Изх.№4 / 06.02.2017 До: СОПЛБ</a:t>
            </a:r>
          </a:p>
          <a:p>
            <a:r>
              <a:rPr lang="bg-BG" sz="1800" b="1" dirty="0"/>
              <a:t>Чрез </a:t>
            </a:r>
            <a:r>
              <a:rPr lang="bg-BG" sz="1800" b="1" i="1" dirty="0"/>
              <a:t>: </a:t>
            </a:r>
            <a:r>
              <a:rPr lang="bg-BG" sz="1800" b="1" dirty="0"/>
              <a:t>доц. Д-р Л.Киров</a:t>
            </a:r>
          </a:p>
          <a:p>
            <a:r>
              <a:rPr lang="bg-BG" sz="1800" b="1" dirty="0"/>
              <a:t>ПРЕДСЕДАТЕЛ</a:t>
            </a:r>
          </a:p>
          <a:p>
            <a:r>
              <a:rPr lang="bg-BG" sz="1800" b="1" dirty="0"/>
              <a:t>НА </a:t>
            </a:r>
            <a:r>
              <a:rPr lang="bg-BG" sz="1800" b="1" dirty="0" smtClean="0"/>
              <a:t>НСОПЛБ</a:t>
            </a:r>
          </a:p>
          <a:p>
            <a:endParaRPr lang="bg-BG" sz="1800" b="1" dirty="0"/>
          </a:p>
          <a:p>
            <a:r>
              <a:rPr lang="bg-BG" sz="1800" b="1" dirty="0" smtClean="0"/>
              <a:t>           Съболезнователно </a:t>
            </a:r>
            <a:r>
              <a:rPr lang="bg-BG" sz="1800" b="1" dirty="0"/>
              <a:t>писмо</a:t>
            </a:r>
          </a:p>
          <a:p>
            <a:r>
              <a:rPr lang="bg-BG" sz="1800" dirty="0"/>
              <a:t>Уважаеми колеги,</a:t>
            </a:r>
          </a:p>
          <a:p>
            <a:r>
              <a:rPr lang="ru-RU" sz="1800" dirty="0"/>
              <a:t>С огромно </a:t>
            </a:r>
            <a:r>
              <a:rPr lang="ru-RU" sz="1800" dirty="0" err="1"/>
              <a:t>прискърбие</a:t>
            </a:r>
            <a:r>
              <a:rPr lang="ru-RU" sz="1800" dirty="0"/>
              <a:t> </a:t>
            </a:r>
            <a:r>
              <a:rPr lang="ru-RU" sz="1800" dirty="0" err="1"/>
              <a:t>научихме</a:t>
            </a:r>
            <a:r>
              <a:rPr lang="ru-RU" sz="1800" dirty="0"/>
              <a:t> за </a:t>
            </a:r>
            <a:r>
              <a:rPr lang="ru-RU" sz="1800" dirty="0" err="1"/>
              <a:t>тъжната</a:t>
            </a:r>
            <a:r>
              <a:rPr lang="ru-RU" sz="1800" dirty="0"/>
              <a:t> новина за </a:t>
            </a:r>
            <a:r>
              <a:rPr lang="ru-RU" sz="1800" dirty="0" err="1"/>
              <a:t>кончината</a:t>
            </a:r>
            <a:r>
              <a:rPr lang="ru-RU" sz="1800" dirty="0"/>
              <a:t> на </a:t>
            </a:r>
            <a:r>
              <a:rPr lang="ru-RU" sz="1800" dirty="0" err="1" smtClean="0"/>
              <a:t>нашата</a:t>
            </a:r>
            <a:r>
              <a:rPr lang="ru-RU" sz="1800" dirty="0"/>
              <a:t> </a:t>
            </a:r>
            <a:r>
              <a:rPr lang="ru-RU" sz="1800" dirty="0" err="1" smtClean="0"/>
              <a:t>уважавана</a:t>
            </a:r>
            <a:r>
              <a:rPr lang="ru-RU" sz="1800" dirty="0" smtClean="0"/>
              <a:t> </a:t>
            </a:r>
            <a:r>
              <a:rPr lang="ru-RU" sz="1800" dirty="0" err="1"/>
              <a:t>колежка</a:t>
            </a:r>
            <a:r>
              <a:rPr lang="ru-RU" sz="1800" dirty="0"/>
              <a:t> д-р Елена </a:t>
            </a:r>
            <a:r>
              <a:rPr lang="ru-RU" sz="1800" dirty="0" err="1"/>
              <a:t>Янева</a:t>
            </a:r>
            <a:r>
              <a:rPr lang="ru-RU" sz="1800" dirty="0"/>
              <a:t>.</a:t>
            </a:r>
          </a:p>
          <a:p>
            <a:r>
              <a:rPr lang="ru-RU" sz="1800" dirty="0"/>
              <a:t>От </a:t>
            </a:r>
            <a:r>
              <a:rPr lang="ru-RU" sz="1800" dirty="0" err="1"/>
              <a:t>името</a:t>
            </a:r>
            <a:r>
              <a:rPr lang="ru-RU" sz="1800" dirty="0"/>
              <a:t> на </a:t>
            </a:r>
            <a:r>
              <a:rPr lang="ru-RU" sz="1800" dirty="0" err="1"/>
              <a:t>Дружеството</a:t>
            </a:r>
            <a:r>
              <a:rPr lang="ru-RU" sz="1800" dirty="0"/>
              <a:t> на </a:t>
            </a:r>
            <a:r>
              <a:rPr lang="ru-RU" sz="1800" dirty="0" err="1"/>
              <a:t>Софийските</a:t>
            </a:r>
            <a:r>
              <a:rPr lang="ru-RU" sz="1800" dirty="0"/>
              <a:t> </a:t>
            </a:r>
            <a:r>
              <a:rPr lang="ru-RU" sz="1800" dirty="0" err="1"/>
              <a:t>общопрактикуващи</a:t>
            </a:r>
            <a:r>
              <a:rPr lang="ru-RU" sz="1800" dirty="0"/>
              <a:t> лекари и </a:t>
            </a:r>
            <a:r>
              <a:rPr lang="ru-RU" sz="1800" dirty="0" smtClean="0"/>
              <a:t>лично от </a:t>
            </a:r>
            <a:r>
              <a:rPr lang="ru-RU" sz="1800" dirty="0"/>
              <a:t>мое </a:t>
            </a:r>
            <a:r>
              <a:rPr lang="ru-RU" sz="1800" dirty="0" err="1"/>
              <a:t>име</a:t>
            </a:r>
            <a:r>
              <a:rPr lang="ru-RU" sz="1800" dirty="0"/>
              <a:t> </a:t>
            </a:r>
            <a:r>
              <a:rPr lang="ru-RU" sz="1800" dirty="0" err="1"/>
              <a:t>поднасяме</a:t>
            </a:r>
            <a:r>
              <a:rPr lang="ru-RU" sz="1800" dirty="0"/>
              <a:t> </a:t>
            </a:r>
            <a:r>
              <a:rPr lang="ru-RU" sz="1800" dirty="0" err="1"/>
              <a:t>искрени</a:t>
            </a:r>
            <a:r>
              <a:rPr lang="ru-RU" sz="1800" dirty="0"/>
              <a:t> </a:t>
            </a:r>
            <a:r>
              <a:rPr lang="ru-RU" sz="1800" dirty="0" err="1"/>
              <a:t>съболезнования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семейството</a:t>
            </a:r>
            <a:r>
              <a:rPr lang="ru-RU" sz="1800" dirty="0"/>
              <a:t> и </a:t>
            </a:r>
            <a:r>
              <a:rPr lang="ru-RU" sz="1800" dirty="0" err="1" smtClean="0"/>
              <a:t>близките,както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всички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/>
              <a:t>колеги</a:t>
            </a:r>
            <a:r>
              <a:rPr lang="ru-RU" sz="1800" dirty="0"/>
              <a:t> на </a:t>
            </a:r>
            <a:r>
              <a:rPr lang="ru-RU" sz="1800" dirty="0" err="1"/>
              <a:t>непрежалимата</a:t>
            </a:r>
            <a:r>
              <a:rPr lang="ru-RU" sz="1800" dirty="0"/>
              <a:t> </a:t>
            </a:r>
            <a:r>
              <a:rPr lang="ru-RU" sz="1800" dirty="0" smtClean="0"/>
              <a:t> Доктор </a:t>
            </a:r>
            <a:r>
              <a:rPr lang="ru-RU" sz="1800" dirty="0"/>
              <a:t>Елена </a:t>
            </a:r>
            <a:r>
              <a:rPr lang="ru-RU" sz="1800" dirty="0" err="1"/>
              <a:t>Янева</a:t>
            </a:r>
            <a:r>
              <a:rPr lang="ru-RU" sz="1800" dirty="0"/>
              <a:t>!</a:t>
            </a:r>
          </a:p>
          <a:p>
            <a:r>
              <a:rPr lang="ru-RU" sz="1800" dirty="0"/>
              <a:t>Поклон пред </a:t>
            </a:r>
            <a:r>
              <a:rPr lang="ru-RU" sz="1800" dirty="0" err="1"/>
              <a:t>светлата</a:t>
            </a:r>
            <a:r>
              <a:rPr lang="ru-RU" sz="1800" dirty="0"/>
              <a:t> и </a:t>
            </a:r>
            <a:r>
              <a:rPr lang="ru-RU" sz="1800" dirty="0" err="1"/>
              <a:t>памет</a:t>
            </a:r>
            <a:r>
              <a:rPr lang="ru-RU" sz="1800" dirty="0"/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633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77500" lnSpcReduction="20000"/>
          </a:bodyPr>
          <a:lstStyle/>
          <a:p>
            <a:r>
              <a:rPr lang="ru-RU" sz="800" b="1" dirty="0"/>
              <a:t>Изх.№5 /19.02.2017 </a:t>
            </a:r>
            <a:r>
              <a:rPr lang="ru-RU" sz="800" dirty="0"/>
              <a:t>ДО: </a:t>
            </a:r>
            <a:r>
              <a:rPr lang="ru-RU" sz="800" b="1" dirty="0"/>
              <a:t>д-р ВЕНЦИСЛАВ ГРОЗЕВ</a:t>
            </a:r>
          </a:p>
          <a:p>
            <a:r>
              <a:rPr lang="bg-BG" sz="800" b="1" dirty="0"/>
              <a:t>ПРЕДСЕДАТЕЛ НА БЛС</a:t>
            </a:r>
          </a:p>
          <a:p>
            <a:r>
              <a:rPr lang="bg-BG" sz="800" dirty="0"/>
              <a:t>ДО: </a:t>
            </a:r>
            <a:r>
              <a:rPr lang="bg-BG" sz="800" b="1" dirty="0"/>
              <a:t>д-р ГЛИНКА КОМИТОВ</a:t>
            </a:r>
          </a:p>
          <a:p>
            <a:r>
              <a:rPr lang="bg-BG" sz="800" b="1" dirty="0"/>
              <a:t>УПРАВИТЕЛ НА НЗОК</a:t>
            </a:r>
          </a:p>
          <a:p>
            <a:r>
              <a:rPr lang="bg-BG" sz="800" dirty="0"/>
              <a:t>ДО: </a:t>
            </a:r>
            <a:r>
              <a:rPr lang="bg-BG" sz="800" b="1" dirty="0"/>
              <a:t>д-р ИЛКО СЕМЕРДЖИЕВ</a:t>
            </a:r>
          </a:p>
          <a:p>
            <a:r>
              <a:rPr lang="bg-BG" sz="800" b="1" dirty="0"/>
              <a:t>МИНИСТЪР НА</a:t>
            </a:r>
          </a:p>
          <a:p>
            <a:r>
              <a:rPr lang="bg-BG" sz="800" b="1" dirty="0"/>
              <a:t>ЗДРАВЕОПАЗВАНЕТО</a:t>
            </a:r>
          </a:p>
          <a:p>
            <a:r>
              <a:rPr lang="bg-BG" sz="800" b="1" dirty="0"/>
              <a:t>ПРОТЕСТНА НОТА</a:t>
            </a:r>
          </a:p>
          <a:p>
            <a:r>
              <a:rPr lang="ru-RU" sz="1800" b="1" dirty="0" err="1"/>
              <a:t>Относно</a:t>
            </a:r>
            <a:r>
              <a:rPr lang="ru-RU" sz="1800" dirty="0"/>
              <a:t>: </a:t>
            </a:r>
            <a:r>
              <a:rPr lang="ru-RU" sz="1800" dirty="0" err="1"/>
              <a:t>договорените</a:t>
            </a:r>
            <a:r>
              <a:rPr lang="ru-RU" sz="1800" dirty="0"/>
              <a:t> между БЛС и НЗОК </a:t>
            </a:r>
            <a:r>
              <a:rPr lang="ru-RU" sz="1800" b="1" dirty="0"/>
              <a:t>Критерии за качество и </a:t>
            </a:r>
            <a:r>
              <a:rPr lang="ru-RU" sz="1800" b="1" dirty="0" err="1"/>
              <a:t>достъпност</a:t>
            </a:r>
            <a:r>
              <a:rPr lang="ru-RU" sz="1800" b="1" dirty="0"/>
              <a:t> на</a:t>
            </a:r>
          </a:p>
          <a:p>
            <a:r>
              <a:rPr lang="ru-RU" sz="1800" b="1" dirty="0" err="1"/>
              <a:t>медицинската</a:t>
            </a:r>
            <a:r>
              <a:rPr lang="ru-RU" sz="1800" b="1" dirty="0"/>
              <a:t> </a:t>
            </a:r>
            <a:r>
              <a:rPr lang="ru-RU" sz="1800" b="1" dirty="0" err="1"/>
              <a:t>помощ</a:t>
            </a:r>
            <a:r>
              <a:rPr lang="ru-RU" sz="1800" b="1" dirty="0"/>
              <a:t> и </a:t>
            </a:r>
            <a:r>
              <a:rPr lang="ru-RU" sz="1800" b="1" dirty="0" err="1"/>
              <a:t>предвидените</a:t>
            </a:r>
            <a:r>
              <a:rPr lang="ru-RU" sz="1800" b="1" dirty="0"/>
              <a:t> санкции</a:t>
            </a:r>
          </a:p>
          <a:p>
            <a:r>
              <a:rPr lang="bg-BG" sz="1800" b="1" dirty="0"/>
              <a:t>Уважаеми </a:t>
            </a:r>
            <a:r>
              <a:rPr lang="bg-BG" sz="1800" b="1" dirty="0" smtClean="0"/>
              <a:t>колеги, </a:t>
            </a:r>
            <a:r>
              <a:rPr lang="ru-RU" sz="1800" b="1" dirty="0" smtClean="0"/>
              <a:t>Категорично </a:t>
            </a:r>
            <a:r>
              <a:rPr lang="ru-RU" sz="1800" b="1" dirty="0"/>
              <a:t>не </a:t>
            </a:r>
            <a:r>
              <a:rPr lang="ru-RU" sz="1800" b="1" dirty="0" err="1"/>
              <a:t>приемаме</a:t>
            </a:r>
            <a:r>
              <a:rPr lang="ru-RU" sz="1800" b="1" dirty="0"/>
              <a:t> </a:t>
            </a:r>
            <a:r>
              <a:rPr lang="ru-RU" sz="1800" b="1" dirty="0" err="1"/>
              <a:t>договорените</a:t>
            </a:r>
            <a:r>
              <a:rPr lang="ru-RU" sz="1800" b="1" dirty="0"/>
              <a:t> в Проекта за НРД 2017 </a:t>
            </a:r>
            <a:r>
              <a:rPr lang="ru-RU" sz="1800" b="1" dirty="0" err="1"/>
              <a:t>Критериите</a:t>
            </a:r>
            <a:r>
              <a:rPr lang="ru-RU" sz="1800" b="1" dirty="0"/>
              <a:t> за</a:t>
            </a:r>
          </a:p>
          <a:p>
            <a:r>
              <a:rPr lang="ru-RU" sz="1800" b="1" dirty="0"/>
              <a:t>качество и </a:t>
            </a:r>
            <a:r>
              <a:rPr lang="ru-RU" sz="1800" b="1" dirty="0" err="1"/>
              <a:t>достъпност</a:t>
            </a:r>
            <a:r>
              <a:rPr lang="ru-RU" sz="1800" b="1" dirty="0"/>
              <a:t> на </a:t>
            </a:r>
            <a:r>
              <a:rPr lang="ru-RU" sz="1800" b="1" dirty="0" err="1"/>
              <a:t>медицинската</a:t>
            </a:r>
            <a:r>
              <a:rPr lang="ru-RU" sz="1800" b="1" dirty="0"/>
              <a:t> </a:t>
            </a:r>
            <a:r>
              <a:rPr lang="ru-RU" sz="1800" b="1" dirty="0" err="1" smtClean="0"/>
              <a:t>помощ</a:t>
            </a:r>
            <a:endParaRPr lang="ru-RU" sz="1800" b="1" dirty="0" smtClean="0"/>
          </a:p>
          <a:p>
            <a:r>
              <a:rPr lang="bg-BG" sz="1800" b="1" dirty="0"/>
              <a:t>Предлагаме:</a:t>
            </a:r>
          </a:p>
          <a:p>
            <a:r>
              <a:rPr lang="ru-RU" sz="1800" dirty="0"/>
              <a:t>1</a:t>
            </a:r>
            <a:r>
              <a:rPr lang="ru-RU" sz="1800" b="1" dirty="0"/>
              <a:t>. </a:t>
            </a:r>
            <a:r>
              <a:rPr lang="ru-RU" sz="1800" b="1" dirty="0" err="1"/>
              <a:t>Незабавно</a:t>
            </a:r>
            <a:r>
              <a:rPr lang="ru-RU" sz="1800" b="1" dirty="0"/>
              <a:t> </a:t>
            </a:r>
            <a:r>
              <a:rPr lang="ru-RU" sz="1800" b="1" dirty="0" err="1"/>
              <a:t>преразглеждане</a:t>
            </a:r>
            <a:r>
              <a:rPr lang="ru-RU" sz="1800" b="1" dirty="0"/>
              <a:t> и </a:t>
            </a:r>
            <a:r>
              <a:rPr lang="ru-RU" sz="1800" b="1" dirty="0" err="1"/>
              <a:t>промяна</a:t>
            </a:r>
            <a:r>
              <a:rPr lang="ru-RU" sz="1800" b="1" dirty="0"/>
              <a:t> на </a:t>
            </a:r>
            <a:r>
              <a:rPr lang="ru-RU" sz="1800" b="1" dirty="0" err="1"/>
              <a:t>установените</a:t>
            </a:r>
            <a:r>
              <a:rPr lang="ru-RU" sz="1800" b="1" dirty="0"/>
              <a:t> критерии </a:t>
            </a:r>
            <a:r>
              <a:rPr lang="ru-RU" sz="1800" dirty="0"/>
              <a:t>и </a:t>
            </a:r>
            <a:r>
              <a:rPr lang="ru-RU" sz="1800" dirty="0" err="1"/>
              <a:t>свеждане</a:t>
            </a:r>
            <a:r>
              <a:rPr lang="ru-RU" sz="1800" dirty="0"/>
              <a:t> на</a:t>
            </a:r>
          </a:p>
          <a:p>
            <a:r>
              <a:rPr lang="ru-RU" sz="1800" dirty="0" err="1"/>
              <a:t>контрола</a:t>
            </a:r>
            <a:r>
              <a:rPr lang="ru-RU" sz="1800" dirty="0"/>
              <a:t> по </a:t>
            </a:r>
            <a:r>
              <a:rPr lang="ru-RU" sz="1800" dirty="0" err="1"/>
              <a:t>изпълнението</a:t>
            </a:r>
            <a:r>
              <a:rPr lang="ru-RU" sz="1800" dirty="0"/>
              <a:t> им до </a:t>
            </a:r>
            <a:r>
              <a:rPr lang="ru-RU" sz="1800" dirty="0" err="1"/>
              <a:t>възможната</a:t>
            </a:r>
            <a:r>
              <a:rPr lang="ru-RU" sz="1800" dirty="0"/>
              <a:t> и </a:t>
            </a:r>
            <a:r>
              <a:rPr lang="ru-RU" sz="1800" dirty="0" err="1"/>
              <a:t>извършената</a:t>
            </a:r>
            <a:r>
              <a:rPr lang="ru-RU" sz="1800" dirty="0"/>
              <a:t> </a:t>
            </a:r>
            <a:r>
              <a:rPr lang="ru-RU" sz="1800" dirty="0" err="1"/>
              <a:t>дейност</a:t>
            </a:r>
            <a:r>
              <a:rPr lang="ru-RU" sz="1800" dirty="0"/>
              <a:t> на лекаря</a:t>
            </a:r>
          </a:p>
          <a:p>
            <a:r>
              <a:rPr lang="ru-RU" sz="1800" dirty="0" err="1"/>
              <a:t>реглементирана</a:t>
            </a:r>
            <a:r>
              <a:rPr lang="ru-RU" sz="1800" dirty="0"/>
              <a:t> в нар.№2 /</a:t>
            </a:r>
            <a:r>
              <a:rPr lang="ru-RU" sz="1800" dirty="0" err="1"/>
              <a:t>Основен</a:t>
            </a:r>
            <a:r>
              <a:rPr lang="ru-RU" sz="1800" dirty="0"/>
              <a:t> пакет/ , </a:t>
            </a:r>
            <a:r>
              <a:rPr lang="ru-RU" sz="1800" dirty="0" err="1"/>
              <a:t>свързана</a:t>
            </a:r>
            <a:r>
              <a:rPr lang="ru-RU" sz="1800" dirty="0"/>
              <a:t> с </a:t>
            </a:r>
            <a:r>
              <a:rPr lang="ru-RU" sz="1800" dirty="0" err="1"/>
              <a:t>оказването</a:t>
            </a:r>
            <a:r>
              <a:rPr lang="ru-RU" sz="1800" dirty="0"/>
              <a:t> на </a:t>
            </a:r>
            <a:r>
              <a:rPr lang="ru-RU" sz="1800" dirty="0" err="1"/>
              <a:t>медицински</a:t>
            </a:r>
            <a:endParaRPr lang="ru-RU" sz="1800" dirty="0"/>
          </a:p>
          <a:p>
            <a:r>
              <a:rPr lang="ru-RU" sz="1800" dirty="0" err="1"/>
              <a:t>консултации</a:t>
            </a:r>
            <a:r>
              <a:rPr lang="ru-RU" sz="1800" dirty="0"/>
              <a:t>, </a:t>
            </a:r>
            <a:r>
              <a:rPr lang="ru-RU" sz="1800" dirty="0" err="1"/>
              <a:t>изследвания</a:t>
            </a:r>
            <a:r>
              <a:rPr lang="ru-RU" sz="1800" dirty="0"/>
              <a:t> и </a:t>
            </a:r>
            <a:r>
              <a:rPr lang="ru-RU" sz="1800" dirty="0" err="1"/>
              <a:t>консултации</a:t>
            </a:r>
            <a:r>
              <a:rPr lang="ru-RU" sz="1800" dirty="0"/>
              <a:t> (</a:t>
            </a:r>
            <a:r>
              <a:rPr lang="ru-RU" sz="1800" dirty="0" err="1"/>
              <a:t>където</a:t>
            </a:r>
            <a:r>
              <a:rPr lang="ru-RU" sz="1800" dirty="0"/>
              <a:t>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регламентирани</a:t>
            </a:r>
            <a:r>
              <a:rPr lang="ru-RU" sz="1800" dirty="0"/>
              <a:t>).</a:t>
            </a:r>
          </a:p>
          <a:p>
            <a:r>
              <a:rPr lang="ru-RU" sz="1800" dirty="0"/>
              <a:t>2. </a:t>
            </a:r>
            <a:r>
              <a:rPr lang="ru-RU" sz="1800" b="1" dirty="0"/>
              <a:t>Вместо санкции да се </a:t>
            </a:r>
            <a:r>
              <a:rPr lang="ru-RU" sz="1800" b="1" dirty="0" err="1"/>
              <a:t>въведат</a:t>
            </a:r>
            <a:r>
              <a:rPr lang="ru-RU" sz="1800" b="1" dirty="0"/>
              <a:t> </a:t>
            </a:r>
            <a:r>
              <a:rPr lang="ru-RU" sz="1800" b="1" dirty="0" err="1"/>
              <a:t>стимули</a:t>
            </a:r>
            <a:r>
              <a:rPr lang="ru-RU" sz="1800" b="1" dirty="0"/>
              <a:t> </a:t>
            </a:r>
            <a:r>
              <a:rPr lang="ru-RU" sz="1800" dirty="0"/>
              <a:t>за </a:t>
            </a:r>
            <a:r>
              <a:rPr lang="ru-RU" sz="1800" dirty="0" err="1"/>
              <a:t>пациентите</a:t>
            </a:r>
            <a:r>
              <a:rPr lang="ru-RU" sz="1800" dirty="0"/>
              <a:t> и </a:t>
            </a:r>
            <a:r>
              <a:rPr lang="ru-RU" sz="1800" dirty="0" err="1"/>
              <a:t>лекарите</a:t>
            </a:r>
            <a:r>
              <a:rPr lang="ru-RU" sz="1800" dirty="0"/>
              <a:t> </a:t>
            </a:r>
            <a:r>
              <a:rPr lang="ru-RU" sz="1800" dirty="0" err="1"/>
              <a:t>постигнали</a:t>
            </a:r>
            <a:endParaRPr lang="ru-RU" sz="1800" dirty="0"/>
          </a:p>
          <a:p>
            <a:r>
              <a:rPr lang="ru-RU" sz="1800" dirty="0" err="1"/>
              <a:t>таргетните</a:t>
            </a:r>
            <a:r>
              <a:rPr lang="ru-RU" sz="1800" dirty="0"/>
              <a:t> </a:t>
            </a:r>
            <a:r>
              <a:rPr lang="ru-RU" sz="1800" dirty="0" err="1"/>
              <a:t>стойности</a:t>
            </a:r>
            <a:r>
              <a:rPr lang="ru-RU" sz="1800" dirty="0"/>
              <a:t> на </a:t>
            </a:r>
            <a:r>
              <a:rPr lang="ru-RU" sz="1800" dirty="0" err="1"/>
              <a:t>качествените</a:t>
            </a:r>
            <a:r>
              <a:rPr lang="ru-RU" sz="1800" dirty="0"/>
              <a:t> критерии и </a:t>
            </a:r>
            <a:r>
              <a:rPr lang="ru-RU" sz="1800" dirty="0" err="1"/>
              <a:t>задържали</a:t>
            </a:r>
            <a:r>
              <a:rPr lang="ru-RU" sz="1800" dirty="0"/>
              <a:t> </a:t>
            </a:r>
            <a:r>
              <a:rPr lang="ru-RU" sz="1800" dirty="0" err="1"/>
              <a:t>ги</a:t>
            </a:r>
            <a:r>
              <a:rPr lang="ru-RU" sz="1800" dirty="0"/>
              <a:t> </a:t>
            </a:r>
            <a:r>
              <a:rPr lang="ru-RU" sz="1800" dirty="0" err="1"/>
              <a:t>във</a:t>
            </a:r>
            <a:r>
              <a:rPr lang="ru-RU" sz="1800" dirty="0"/>
              <a:t> </a:t>
            </a:r>
            <a:r>
              <a:rPr lang="ru-RU" sz="1800" dirty="0" err="1"/>
              <a:t>времето</a:t>
            </a:r>
            <a:r>
              <a:rPr lang="ru-RU" sz="1800" dirty="0"/>
              <a:t>.</a:t>
            </a:r>
          </a:p>
          <a:p>
            <a:r>
              <a:rPr lang="ru-RU" sz="1800" dirty="0"/>
              <a:t>3. </a:t>
            </a:r>
            <a:r>
              <a:rPr lang="ru-RU" sz="1800" b="1" dirty="0" err="1"/>
              <a:t>Регламентиране</a:t>
            </a:r>
            <a:r>
              <a:rPr lang="ru-RU" sz="1800" b="1" dirty="0"/>
              <a:t> на </a:t>
            </a:r>
            <a:r>
              <a:rPr lang="ru-RU" sz="1800" b="1" dirty="0" err="1"/>
              <a:t>възможност</a:t>
            </a:r>
            <a:r>
              <a:rPr lang="ru-RU" sz="1800" b="1" dirty="0"/>
              <a:t> в НРД ОПЛ да </a:t>
            </a:r>
            <a:r>
              <a:rPr lang="ru-RU" sz="1800" b="1" dirty="0" err="1"/>
              <a:t>назначава</a:t>
            </a:r>
            <a:r>
              <a:rPr lang="ru-RU" sz="1800" b="1" dirty="0"/>
              <a:t> </a:t>
            </a:r>
            <a:r>
              <a:rPr lang="ru-RU" sz="1800" b="1" dirty="0" err="1"/>
              <a:t>всички</a:t>
            </a:r>
            <a:r>
              <a:rPr lang="ru-RU" sz="1800" b="1" dirty="0"/>
              <a:t> </a:t>
            </a:r>
            <a:r>
              <a:rPr lang="ru-RU" sz="1800" b="1" dirty="0" err="1"/>
              <a:t>медикаменти</a:t>
            </a:r>
            <a:r>
              <a:rPr lang="ru-RU" sz="1800" dirty="0"/>
              <a:t>,</a:t>
            </a:r>
          </a:p>
          <a:p>
            <a:r>
              <a:rPr lang="ru-RU" sz="1800" dirty="0" err="1"/>
              <a:t>необходими</a:t>
            </a:r>
            <a:r>
              <a:rPr lang="ru-RU" sz="1800" dirty="0"/>
              <a:t> за </a:t>
            </a:r>
            <a:r>
              <a:rPr lang="ru-RU" sz="1800" dirty="0" err="1"/>
              <a:t>лечението</a:t>
            </a:r>
            <a:r>
              <a:rPr lang="ru-RU" sz="1800" dirty="0"/>
              <a:t> на </a:t>
            </a:r>
            <a:r>
              <a:rPr lang="ru-RU" sz="1800" dirty="0" err="1"/>
              <a:t>пациентите</a:t>
            </a:r>
            <a:r>
              <a:rPr lang="ru-RU" sz="1800" dirty="0"/>
              <a:t>,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/>
              <a:t>диспансеризира</a:t>
            </a:r>
            <a:r>
              <a:rPr lang="ru-RU" sz="1800" dirty="0"/>
              <a:t>, с </a:t>
            </a:r>
            <a:r>
              <a:rPr lang="ru-RU" sz="1800" dirty="0" err="1"/>
              <a:t>изключение</a:t>
            </a:r>
            <a:r>
              <a:rPr lang="ru-RU" sz="1800" dirty="0"/>
              <a:t> на</a:t>
            </a:r>
          </a:p>
          <a:p>
            <a:r>
              <a:rPr lang="ru-RU" sz="1800" dirty="0" err="1"/>
              <a:t>медикаментите</a:t>
            </a:r>
            <a:r>
              <a:rPr lang="ru-RU" sz="1800" dirty="0"/>
              <a:t>, за </a:t>
            </a:r>
            <a:r>
              <a:rPr lang="ru-RU" sz="1800" dirty="0" err="1"/>
              <a:t>които</a:t>
            </a:r>
            <a:r>
              <a:rPr lang="ru-RU" sz="1800" dirty="0"/>
              <a:t> НЗОК </a:t>
            </a:r>
            <a:r>
              <a:rPr lang="ru-RU" sz="1800" dirty="0" err="1"/>
              <a:t>има</a:t>
            </a:r>
            <a:r>
              <a:rPr lang="ru-RU" sz="1800" dirty="0"/>
              <a:t> </a:t>
            </a:r>
            <a:r>
              <a:rPr lang="ru-RU" sz="1800" dirty="0" err="1"/>
              <a:t>специални</a:t>
            </a:r>
            <a:r>
              <a:rPr lang="ru-RU" sz="1800" dirty="0"/>
              <a:t> </a:t>
            </a:r>
            <a:r>
              <a:rPr lang="ru-RU" sz="1800" dirty="0" err="1"/>
              <a:t>изисквания</a:t>
            </a:r>
            <a:r>
              <a:rPr lang="ru-RU" sz="1800" dirty="0"/>
              <a:t>, </a:t>
            </a:r>
            <a:r>
              <a:rPr lang="ru-RU" sz="1800" dirty="0" err="1"/>
              <a:t>отбелязани</a:t>
            </a:r>
            <a:r>
              <a:rPr lang="ru-RU" sz="1800" dirty="0"/>
              <a:t> в </a:t>
            </a:r>
            <a:r>
              <a:rPr lang="ru-RU" sz="1800" dirty="0" err="1"/>
              <a:t>лекарствения</a:t>
            </a:r>
            <a:endParaRPr lang="ru-RU" sz="1800" dirty="0"/>
          </a:p>
          <a:p>
            <a:r>
              <a:rPr lang="bg-BG" sz="1800" dirty="0"/>
              <a:t>списък</a:t>
            </a:r>
            <a:r>
              <a:rPr lang="bg-BG" sz="1800" dirty="0" smtClean="0"/>
              <a:t>.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06580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62500" lnSpcReduction="20000"/>
          </a:bodyPr>
          <a:lstStyle/>
          <a:p>
            <a:endParaRPr lang="en-US" sz="1800" dirty="0"/>
          </a:p>
          <a:p>
            <a:r>
              <a:rPr lang="ru-RU" sz="1300" dirty="0"/>
              <a:t> </a:t>
            </a:r>
            <a:r>
              <a:rPr lang="ru-RU" sz="1300" b="1" dirty="0"/>
              <a:t>Изх.№6 /23.02.2017 </a:t>
            </a:r>
            <a:r>
              <a:rPr lang="ru-RU" sz="1300" dirty="0"/>
              <a:t>ДО: </a:t>
            </a:r>
            <a:r>
              <a:rPr lang="ru-RU" sz="1300" b="1" dirty="0"/>
              <a:t>д-р ВЕНЦИСЛАВ ГРОЗЕВ </a:t>
            </a:r>
            <a:endParaRPr lang="ru-RU" sz="1300" dirty="0"/>
          </a:p>
          <a:p>
            <a:r>
              <a:rPr lang="bg-BG" sz="1300" dirty="0"/>
              <a:t>ПРЕДСЕДАТЕЛ НА БЛС </a:t>
            </a:r>
          </a:p>
          <a:p>
            <a:r>
              <a:rPr lang="bg-BG" sz="1300" dirty="0"/>
              <a:t>ДО: </a:t>
            </a:r>
            <a:r>
              <a:rPr lang="bg-BG" sz="1300" b="1" dirty="0"/>
              <a:t>д-р ГЛИНКА КОМИТОВ </a:t>
            </a:r>
            <a:endParaRPr lang="bg-BG" sz="1300" dirty="0"/>
          </a:p>
          <a:p>
            <a:r>
              <a:rPr lang="bg-BG" sz="1300" dirty="0"/>
              <a:t>УПРАВИТЕЛ НА НЗОК </a:t>
            </a:r>
          </a:p>
          <a:p>
            <a:r>
              <a:rPr lang="bg-BG" sz="1300" dirty="0"/>
              <a:t>ДО: </a:t>
            </a:r>
            <a:r>
              <a:rPr lang="bg-BG" sz="1300" b="1" dirty="0"/>
              <a:t>д-р ИЛКО СЕМЕРДЖИЕВ </a:t>
            </a:r>
            <a:endParaRPr lang="bg-BG" sz="1300" dirty="0"/>
          </a:p>
          <a:p>
            <a:r>
              <a:rPr lang="bg-BG" sz="1300" b="1" dirty="0"/>
              <a:t>МИНИСТЪР НА ЗДРАВЕОПАЗВАНЕТО </a:t>
            </a:r>
            <a:endParaRPr lang="bg-BG" sz="1300" dirty="0"/>
          </a:p>
          <a:p>
            <a:r>
              <a:rPr lang="bg-BG" sz="1300" dirty="0"/>
              <a:t>ДО</a:t>
            </a:r>
            <a:r>
              <a:rPr lang="bg-BG" sz="1300" b="1" dirty="0" smtClean="0">
                <a:solidFill>
                  <a:srgbClr val="FF0000"/>
                </a:solidFill>
              </a:rPr>
              <a:t>:                                                 </a:t>
            </a:r>
            <a:r>
              <a:rPr lang="bg-BG" sz="1800" b="1" dirty="0" smtClean="0">
                <a:solidFill>
                  <a:srgbClr val="FF0000"/>
                </a:solidFill>
              </a:rPr>
              <a:t>      ПРОТЕСТЕН </a:t>
            </a:r>
            <a:r>
              <a:rPr lang="bg-BG" sz="1800" b="1" dirty="0">
                <a:solidFill>
                  <a:srgbClr val="FF0000"/>
                </a:solidFill>
              </a:rPr>
              <a:t>АПЕЛ </a:t>
            </a:r>
          </a:p>
          <a:p>
            <a:r>
              <a:rPr lang="ru-RU" sz="1800" b="1" dirty="0" err="1"/>
              <a:t>Ние</a:t>
            </a:r>
            <a:r>
              <a:rPr lang="ru-RU" sz="1800" b="1" dirty="0"/>
              <a:t>, </a:t>
            </a:r>
            <a:r>
              <a:rPr lang="ru-RU" sz="1800" b="1" dirty="0" err="1"/>
              <a:t>общопрактикуващите</a:t>
            </a:r>
            <a:r>
              <a:rPr lang="ru-RU" sz="1800" b="1" dirty="0"/>
              <a:t> лекари от гр. София </a:t>
            </a:r>
            <a:r>
              <a:rPr lang="ru-RU" sz="1800" b="1" dirty="0" err="1"/>
              <a:t>апелираме</a:t>
            </a:r>
            <a:r>
              <a:rPr lang="ru-RU" sz="1800" b="1" dirty="0"/>
              <a:t> да не се </a:t>
            </a:r>
            <a:r>
              <a:rPr lang="ru-RU" sz="1800" b="1" dirty="0" err="1"/>
              <a:t>подписва</a:t>
            </a:r>
            <a:r>
              <a:rPr lang="ru-RU" sz="1800" b="1" dirty="0"/>
              <a:t> НРД 2017 </a:t>
            </a:r>
            <a:r>
              <a:rPr lang="ru-RU" sz="1800" b="1" dirty="0" err="1"/>
              <a:t>защото</a:t>
            </a:r>
            <a:r>
              <a:rPr lang="ru-RU" sz="1800" b="1" dirty="0"/>
              <a:t>: </a:t>
            </a:r>
            <a:endParaRPr lang="ru-RU" sz="1800" dirty="0"/>
          </a:p>
          <a:p>
            <a:r>
              <a:rPr lang="ru-RU" sz="1800" b="1" dirty="0"/>
              <a:t>1. </a:t>
            </a:r>
            <a:r>
              <a:rPr lang="ru-RU" sz="1800" b="1" dirty="0" err="1"/>
              <a:t>Регламентираните</a:t>
            </a:r>
            <a:r>
              <a:rPr lang="ru-RU" sz="1800" b="1" dirty="0"/>
              <a:t> </a:t>
            </a:r>
            <a:r>
              <a:rPr lang="ru-RU" sz="1800" b="1" dirty="0" err="1"/>
              <a:t>Критериите</a:t>
            </a:r>
            <a:r>
              <a:rPr lang="ru-RU" sz="1800" b="1" dirty="0"/>
              <a:t> за качество глава ПИМП в проекта на НРД не </a:t>
            </a:r>
            <a:r>
              <a:rPr lang="ru-RU" sz="1800" b="1" dirty="0" err="1"/>
              <a:t>са</a:t>
            </a:r>
            <a:r>
              <a:rPr lang="ru-RU" sz="1800" b="1" dirty="0"/>
              <a:t> </a:t>
            </a:r>
            <a:r>
              <a:rPr lang="ru-RU" sz="1800" b="1" dirty="0" err="1"/>
              <a:t>предложените</a:t>
            </a:r>
            <a:r>
              <a:rPr lang="ru-RU" sz="1800" b="1" dirty="0"/>
              <a:t> от НСОПЛБ и БЛС. </a:t>
            </a:r>
            <a:endParaRPr lang="ru-RU" sz="1800" dirty="0"/>
          </a:p>
          <a:p>
            <a:r>
              <a:rPr lang="ru-RU" sz="1800" b="1" dirty="0"/>
              <a:t>2. </a:t>
            </a:r>
            <a:r>
              <a:rPr lang="ru-RU" sz="1800" b="1" dirty="0" err="1"/>
              <a:t>Регламентирания</a:t>
            </a:r>
            <a:r>
              <a:rPr lang="ru-RU" sz="1800" b="1" dirty="0"/>
              <a:t> </a:t>
            </a:r>
            <a:r>
              <a:rPr lang="ru-RU" sz="1800" b="1" dirty="0" err="1"/>
              <a:t>Електронен</a:t>
            </a:r>
            <a:r>
              <a:rPr lang="ru-RU" sz="1800" b="1" dirty="0"/>
              <a:t> </a:t>
            </a:r>
            <a:r>
              <a:rPr lang="ru-RU" sz="1800" b="1" dirty="0" err="1"/>
              <a:t>преизбор</a:t>
            </a:r>
            <a:r>
              <a:rPr lang="ru-RU" sz="1800" b="1" dirty="0"/>
              <a:t> на ОПЛ без </a:t>
            </a:r>
            <a:r>
              <a:rPr lang="ru-RU" sz="1800" b="1" dirty="0" err="1"/>
              <a:t>негово</a:t>
            </a:r>
            <a:r>
              <a:rPr lang="ru-RU" sz="1800" b="1" dirty="0"/>
              <a:t> </a:t>
            </a:r>
            <a:r>
              <a:rPr lang="ru-RU" sz="1800" b="1" dirty="0" err="1"/>
              <a:t>изрично</a:t>
            </a:r>
            <a:r>
              <a:rPr lang="ru-RU" sz="1800" b="1" dirty="0"/>
              <a:t> </a:t>
            </a:r>
            <a:r>
              <a:rPr lang="ru-RU" sz="1800" b="1" dirty="0" err="1"/>
              <a:t>съгласие</a:t>
            </a:r>
            <a:r>
              <a:rPr lang="ru-RU" sz="1800" b="1" dirty="0"/>
              <a:t> е </a:t>
            </a:r>
            <a:r>
              <a:rPr lang="ru-RU" sz="1800" b="1" dirty="0" err="1"/>
              <a:t>противоконституционен</a:t>
            </a:r>
            <a:r>
              <a:rPr lang="ru-RU" sz="1800" b="1" dirty="0"/>
              <a:t>, </a:t>
            </a:r>
            <a:r>
              <a:rPr lang="ru-RU" sz="1800" b="1" dirty="0" err="1"/>
              <a:t>защото</a:t>
            </a:r>
            <a:r>
              <a:rPr lang="ru-RU" sz="1800" b="1" dirty="0"/>
              <a:t> </a:t>
            </a:r>
            <a:r>
              <a:rPr lang="ru-RU" sz="1800" b="1" dirty="0" err="1"/>
              <a:t>узаконява</a:t>
            </a:r>
            <a:r>
              <a:rPr lang="ru-RU" sz="1800" b="1" dirty="0"/>
              <a:t> </a:t>
            </a:r>
            <a:r>
              <a:rPr lang="ru-RU" sz="1800" b="1" dirty="0" err="1"/>
              <a:t>извършването</a:t>
            </a:r>
            <a:r>
              <a:rPr lang="ru-RU" sz="1800" b="1" dirty="0"/>
              <a:t> на принудителен труд. </a:t>
            </a:r>
            <a:endParaRPr lang="ru-RU" sz="1800" dirty="0"/>
          </a:p>
          <a:p>
            <a:r>
              <a:rPr lang="ru-RU" sz="1800" b="1" dirty="0"/>
              <a:t>3. </a:t>
            </a:r>
            <a:r>
              <a:rPr lang="ru-RU" sz="1800" b="1" dirty="0" err="1"/>
              <a:t>Регламентира</a:t>
            </a:r>
            <a:r>
              <a:rPr lang="ru-RU" sz="1800" b="1" dirty="0"/>
              <a:t> </a:t>
            </a:r>
            <a:r>
              <a:rPr lang="ru-RU" sz="1800" b="1" dirty="0" err="1"/>
              <a:t>отново</a:t>
            </a:r>
            <a:r>
              <a:rPr lang="ru-RU" sz="1800" b="1" dirty="0"/>
              <a:t> </a:t>
            </a:r>
            <a:r>
              <a:rPr lang="ru-RU" sz="1800" b="1" dirty="0" err="1"/>
              <a:t>задължителните</a:t>
            </a:r>
            <a:r>
              <a:rPr lang="ru-RU" sz="1800" b="1" dirty="0"/>
              <a:t> </a:t>
            </a:r>
            <a:r>
              <a:rPr lang="ru-RU" sz="1800" b="1" dirty="0" err="1"/>
              <a:t>консултации</a:t>
            </a:r>
            <a:r>
              <a:rPr lang="ru-RU" sz="1800" b="1" dirty="0"/>
              <a:t> за </a:t>
            </a:r>
            <a:r>
              <a:rPr lang="ru-RU" sz="1800" b="1" dirty="0" err="1"/>
              <a:t>определени</a:t>
            </a:r>
            <a:r>
              <a:rPr lang="ru-RU" sz="1800" b="1" dirty="0"/>
              <a:t> </a:t>
            </a:r>
            <a:r>
              <a:rPr lang="ru-RU" sz="1800" b="1" dirty="0" err="1"/>
              <a:t>заболявания</a:t>
            </a:r>
            <a:r>
              <a:rPr lang="ru-RU" sz="1800" b="1" dirty="0"/>
              <a:t> и </a:t>
            </a:r>
            <a:r>
              <a:rPr lang="ru-RU" sz="1800" b="1" dirty="0" err="1"/>
              <a:t>специалност</a:t>
            </a:r>
            <a:r>
              <a:rPr lang="ru-RU" sz="1800" b="1" dirty="0"/>
              <a:t> в нарушение на </a:t>
            </a:r>
            <a:r>
              <a:rPr lang="ru-RU" sz="1800" b="1" dirty="0" err="1"/>
              <a:t>Наредбата</a:t>
            </a:r>
            <a:r>
              <a:rPr lang="ru-RU" sz="1800" b="1" dirty="0"/>
              <a:t> за </a:t>
            </a:r>
            <a:r>
              <a:rPr lang="ru-RU" sz="1800" b="1" dirty="0" err="1"/>
              <a:t>осъществяване</a:t>
            </a:r>
            <a:r>
              <a:rPr lang="ru-RU" sz="1800" b="1" dirty="0"/>
              <a:t> на </a:t>
            </a:r>
            <a:r>
              <a:rPr lang="ru-RU" sz="1800" b="1" dirty="0" err="1"/>
              <a:t>правото</a:t>
            </a:r>
            <a:r>
              <a:rPr lang="ru-RU" sz="1800" b="1" dirty="0"/>
              <a:t> на </a:t>
            </a:r>
            <a:r>
              <a:rPr lang="ru-RU" sz="1800" b="1" dirty="0" err="1"/>
              <a:t>достъп</a:t>
            </a:r>
            <a:r>
              <a:rPr lang="ru-RU" sz="1800" b="1" dirty="0"/>
              <a:t>, чл.10. </a:t>
            </a:r>
            <a:endParaRPr lang="ru-RU" sz="1800" dirty="0"/>
          </a:p>
          <a:p>
            <a:r>
              <a:rPr lang="ru-RU" sz="1800" b="1" dirty="0"/>
              <a:t>4. </a:t>
            </a:r>
            <a:r>
              <a:rPr lang="ru-RU" sz="1800" b="1" dirty="0" err="1"/>
              <a:t>Регламентирането</a:t>
            </a:r>
            <a:r>
              <a:rPr lang="ru-RU" sz="1800" b="1" dirty="0"/>
              <a:t> </a:t>
            </a:r>
            <a:r>
              <a:rPr lang="ru-RU" sz="1800" b="1" dirty="0" err="1"/>
              <a:t>отново</a:t>
            </a:r>
            <a:r>
              <a:rPr lang="ru-RU" sz="1800" b="1" dirty="0"/>
              <a:t> на </a:t>
            </a:r>
            <a:r>
              <a:rPr lang="ru-RU" sz="1800" b="1" dirty="0" err="1"/>
              <a:t>задължителна</a:t>
            </a:r>
            <a:r>
              <a:rPr lang="ru-RU" sz="1800" b="1" dirty="0"/>
              <a:t> </a:t>
            </a:r>
            <a:r>
              <a:rPr lang="ru-RU" sz="1800" b="1" dirty="0" err="1"/>
              <a:t>минимална</a:t>
            </a:r>
            <a:r>
              <a:rPr lang="ru-RU" sz="1800" b="1" dirty="0"/>
              <a:t> </a:t>
            </a:r>
            <a:r>
              <a:rPr lang="ru-RU" sz="1800" b="1" dirty="0" err="1"/>
              <a:t>продължителност</a:t>
            </a:r>
            <a:r>
              <a:rPr lang="ru-RU" sz="1800" b="1" dirty="0"/>
              <a:t> на </a:t>
            </a:r>
            <a:r>
              <a:rPr lang="ru-RU" sz="1800" b="1" dirty="0" err="1"/>
              <a:t>диспансерните</a:t>
            </a:r>
            <a:r>
              <a:rPr lang="ru-RU" sz="1800" b="1" dirty="0"/>
              <a:t> и </a:t>
            </a:r>
            <a:r>
              <a:rPr lang="ru-RU" sz="1800" b="1" dirty="0" err="1"/>
              <a:t>профилактични</a:t>
            </a:r>
            <a:r>
              <a:rPr lang="ru-RU" sz="1800" b="1" dirty="0"/>
              <a:t> </a:t>
            </a:r>
            <a:r>
              <a:rPr lang="ru-RU" sz="1800" b="1" dirty="0" err="1"/>
              <a:t>прегледи</a:t>
            </a:r>
            <a:r>
              <a:rPr lang="ru-RU" sz="1800" b="1" dirty="0"/>
              <a:t> в противоречие с </a:t>
            </a:r>
            <a:r>
              <a:rPr lang="ru-RU" sz="1800" b="1" dirty="0" err="1"/>
              <a:t>наредба</a:t>
            </a:r>
            <a:r>
              <a:rPr lang="ru-RU" sz="1800" b="1" dirty="0"/>
              <a:t> №8 </a:t>
            </a:r>
            <a:endParaRPr lang="ru-RU" sz="1800" dirty="0"/>
          </a:p>
          <a:p>
            <a:pPr marL="68580" indent="0">
              <a:buNone/>
            </a:pPr>
            <a:r>
              <a:rPr lang="ru-RU" sz="1800" b="1" dirty="0" smtClean="0"/>
              <a:t>5</a:t>
            </a:r>
            <a:r>
              <a:rPr lang="ru-RU" sz="1800" b="1" dirty="0"/>
              <a:t>. </a:t>
            </a:r>
            <a:r>
              <a:rPr lang="ru-RU" sz="1800" b="1" dirty="0" err="1"/>
              <a:t>Липса</a:t>
            </a:r>
            <a:r>
              <a:rPr lang="ru-RU" sz="1800" b="1" dirty="0"/>
              <a:t> на ясно вписан текст в НРД за </a:t>
            </a:r>
            <a:r>
              <a:rPr lang="ru-RU" sz="1800" b="1" dirty="0" err="1"/>
              <a:t>възможността</a:t>
            </a:r>
            <a:r>
              <a:rPr lang="ru-RU" sz="1800" b="1" dirty="0"/>
              <a:t> да </a:t>
            </a:r>
            <a:r>
              <a:rPr lang="ru-RU" sz="1800" b="1" dirty="0" err="1"/>
              <a:t>отчитаме</a:t>
            </a:r>
            <a:r>
              <a:rPr lang="ru-RU" sz="1800" b="1" dirty="0"/>
              <a:t> </a:t>
            </a:r>
            <a:r>
              <a:rPr lang="ru-RU" sz="1800" b="1" dirty="0" err="1"/>
              <a:t>извършване</a:t>
            </a:r>
            <a:r>
              <a:rPr lang="ru-RU" sz="1800" b="1" dirty="0"/>
              <a:t> на </a:t>
            </a:r>
            <a:r>
              <a:rPr lang="ru-RU" sz="1800" b="1" dirty="0" err="1"/>
              <a:t>дейност</a:t>
            </a:r>
            <a:r>
              <a:rPr lang="ru-RU" sz="1800" b="1" dirty="0"/>
              <a:t> </a:t>
            </a:r>
            <a:r>
              <a:rPr lang="ru-RU" sz="1800" b="1" dirty="0" err="1"/>
              <a:t>извън</a:t>
            </a:r>
            <a:r>
              <a:rPr lang="ru-RU" sz="1800" b="1" dirty="0"/>
              <a:t> </a:t>
            </a:r>
            <a:r>
              <a:rPr lang="ru-RU" sz="1800" b="1" dirty="0" err="1"/>
              <a:t>обявения</a:t>
            </a:r>
            <a:r>
              <a:rPr lang="ru-RU" sz="1800" b="1" dirty="0"/>
              <a:t> график, при </a:t>
            </a:r>
            <a:r>
              <a:rPr lang="ru-RU" sz="1800" b="1" dirty="0" err="1"/>
              <a:t>регламентирано</a:t>
            </a:r>
            <a:r>
              <a:rPr lang="ru-RU" sz="1800" b="1" dirty="0"/>
              <a:t> 24 </a:t>
            </a:r>
            <a:r>
              <a:rPr lang="ru-RU" sz="1800" b="1" dirty="0" err="1"/>
              <a:t>часово</a:t>
            </a:r>
            <a:r>
              <a:rPr lang="ru-RU" sz="1800" b="1" dirty="0"/>
              <a:t> </a:t>
            </a:r>
            <a:r>
              <a:rPr lang="ru-RU" sz="1800" b="1" dirty="0" err="1"/>
              <a:t>обслужване</a:t>
            </a:r>
            <a:r>
              <a:rPr lang="ru-RU" sz="1800" b="1" dirty="0"/>
              <a:t> на </a:t>
            </a:r>
            <a:r>
              <a:rPr lang="ru-RU" sz="1800" b="1" dirty="0" err="1"/>
              <a:t>пациентите</a:t>
            </a:r>
            <a:r>
              <a:rPr lang="ru-RU" sz="1800" b="1" dirty="0"/>
              <a:t>. </a:t>
            </a:r>
            <a:endParaRPr lang="ru-RU" sz="1800" dirty="0"/>
          </a:p>
          <a:p>
            <a:r>
              <a:rPr lang="ru-RU" sz="1800" b="1" dirty="0"/>
              <a:t>6. </a:t>
            </a:r>
            <a:r>
              <a:rPr lang="ru-RU" sz="1800" b="1" dirty="0" err="1"/>
              <a:t>Невъзможност</a:t>
            </a:r>
            <a:r>
              <a:rPr lang="ru-RU" sz="1800" b="1" dirty="0"/>
              <a:t> за </a:t>
            </a:r>
            <a:r>
              <a:rPr lang="ru-RU" sz="1800" b="1" dirty="0" err="1"/>
              <a:t>предписване</a:t>
            </a:r>
            <a:r>
              <a:rPr lang="ru-RU" sz="1800" b="1" dirty="0"/>
              <a:t> на терапия от ОПЛ по своя </a:t>
            </a:r>
            <a:r>
              <a:rPr lang="ru-RU" sz="1800" b="1" dirty="0" err="1"/>
              <a:t>преценка</a:t>
            </a:r>
            <a:r>
              <a:rPr lang="ru-RU" sz="1800" b="1" dirty="0"/>
              <a:t> за </a:t>
            </a:r>
            <a:r>
              <a:rPr lang="ru-RU" sz="1800" b="1" dirty="0" err="1"/>
              <a:t>заболявания</a:t>
            </a:r>
            <a:r>
              <a:rPr lang="ru-RU" sz="1800" b="1" dirty="0"/>
              <a:t> при </a:t>
            </a:r>
            <a:r>
              <a:rPr lang="ru-RU" sz="1800" b="1" dirty="0" err="1"/>
              <a:t>които</a:t>
            </a:r>
            <a:r>
              <a:rPr lang="ru-RU" sz="1800" b="1" dirty="0"/>
              <a:t> той води </a:t>
            </a:r>
            <a:r>
              <a:rPr lang="ru-RU" sz="1800" b="1" dirty="0" err="1"/>
              <a:t>диспансерното</a:t>
            </a:r>
            <a:r>
              <a:rPr lang="ru-RU" sz="1800" b="1" dirty="0"/>
              <a:t> наблюдение. </a:t>
            </a:r>
            <a:endParaRPr lang="ru-RU" sz="1800" dirty="0"/>
          </a:p>
          <a:p>
            <a:r>
              <a:rPr lang="ru-RU" sz="1800" b="1" dirty="0"/>
              <a:t>7. </a:t>
            </a:r>
            <a:r>
              <a:rPr lang="ru-RU" sz="1800" b="1" dirty="0" err="1"/>
              <a:t>Регламентираната</a:t>
            </a:r>
            <a:r>
              <a:rPr lang="ru-RU" sz="1800" b="1" dirty="0"/>
              <a:t>, но </a:t>
            </a:r>
            <a:r>
              <a:rPr lang="ru-RU" sz="1800" b="1" dirty="0" err="1"/>
              <a:t>закононесъобразна</a:t>
            </a:r>
            <a:r>
              <a:rPr lang="ru-RU" sz="1800" b="1" dirty="0"/>
              <a:t> </a:t>
            </a:r>
            <a:r>
              <a:rPr lang="ru-RU" sz="1800" b="1" dirty="0" err="1"/>
              <a:t>дейност</a:t>
            </a:r>
            <a:r>
              <a:rPr lang="ru-RU" sz="1800" b="1" dirty="0"/>
              <a:t> по </a:t>
            </a:r>
            <a:r>
              <a:rPr lang="ru-RU" sz="1800" b="1" dirty="0" err="1"/>
              <a:t>задължително</a:t>
            </a:r>
            <a:r>
              <a:rPr lang="ru-RU" sz="1800" b="1" dirty="0"/>
              <a:t> </a:t>
            </a:r>
            <a:r>
              <a:rPr lang="ru-RU" sz="1800" b="1" dirty="0" err="1"/>
              <a:t>съхранение</a:t>
            </a:r>
            <a:r>
              <a:rPr lang="ru-RU" sz="1800" b="1" dirty="0"/>
              <a:t> и </a:t>
            </a:r>
            <a:r>
              <a:rPr lang="ru-RU" sz="1800" b="1" dirty="0" err="1"/>
              <a:t>предоставяне</a:t>
            </a:r>
            <a:r>
              <a:rPr lang="ru-RU" sz="1800" b="1" dirty="0"/>
              <a:t> при проверка на </a:t>
            </a:r>
            <a:r>
              <a:rPr lang="ru-RU" sz="1800" b="1" dirty="0" err="1"/>
              <a:t>документи</a:t>
            </a:r>
            <a:r>
              <a:rPr lang="ru-RU" sz="1800" b="1" dirty="0"/>
              <a:t> на </a:t>
            </a:r>
            <a:r>
              <a:rPr lang="ru-RU" sz="1800" b="1" dirty="0" err="1"/>
              <a:t>Административния</a:t>
            </a:r>
            <a:r>
              <a:rPr lang="ru-RU" sz="1800" b="1" dirty="0"/>
              <a:t> орган (НЗОК), </a:t>
            </a:r>
            <a:r>
              <a:rPr lang="ru-RU" sz="1800" b="1" dirty="0" err="1"/>
              <a:t>които</a:t>
            </a:r>
            <a:r>
              <a:rPr lang="ru-RU" sz="1800" b="1" dirty="0"/>
              <a:t> </a:t>
            </a:r>
            <a:r>
              <a:rPr lang="ru-RU" sz="1800" b="1" dirty="0" err="1"/>
              <a:t>са</a:t>
            </a:r>
            <a:r>
              <a:rPr lang="ru-RU" sz="1800" b="1" dirty="0"/>
              <a:t> </a:t>
            </a:r>
            <a:r>
              <a:rPr lang="ru-RU" sz="1800" b="1" dirty="0" err="1"/>
              <a:t>налични</a:t>
            </a:r>
            <a:r>
              <a:rPr lang="ru-RU" sz="1800" b="1" dirty="0"/>
              <a:t> при него. </a:t>
            </a:r>
            <a:endParaRPr lang="ru-RU" sz="1800" dirty="0"/>
          </a:p>
          <a:p>
            <a:endParaRPr lang="en-US" sz="1800" dirty="0"/>
          </a:p>
          <a:p>
            <a:r>
              <a:rPr lang="ru-RU" sz="1800" b="1" dirty="0"/>
              <a:t>Следствие на </a:t>
            </a:r>
            <a:r>
              <a:rPr lang="ru-RU" sz="1800" b="1" dirty="0" err="1"/>
              <a:t>посочените</a:t>
            </a:r>
            <a:r>
              <a:rPr lang="ru-RU" sz="1800" b="1" dirty="0"/>
              <a:t> </a:t>
            </a:r>
            <a:r>
              <a:rPr lang="ru-RU" sz="1800" b="1" dirty="0" err="1"/>
              <a:t>проблеми</a:t>
            </a:r>
            <a:r>
              <a:rPr lang="ru-RU" sz="1800" b="1" dirty="0"/>
              <a:t> </a:t>
            </a:r>
            <a:r>
              <a:rPr lang="ru-RU" sz="1800" b="1" dirty="0" err="1"/>
              <a:t>нерешени</a:t>
            </a:r>
            <a:r>
              <a:rPr lang="ru-RU" sz="1800" b="1" dirty="0"/>
              <a:t> при </a:t>
            </a:r>
            <a:r>
              <a:rPr lang="ru-RU" sz="1800" b="1" dirty="0" err="1"/>
              <a:t>преговорите</a:t>
            </a:r>
            <a:r>
              <a:rPr lang="ru-RU" sz="1800" b="1" dirty="0"/>
              <a:t> и </a:t>
            </a:r>
            <a:r>
              <a:rPr lang="ru-RU" sz="1800" b="1" dirty="0" err="1"/>
              <a:t>силно</a:t>
            </a:r>
            <a:r>
              <a:rPr lang="ru-RU" sz="1800" b="1" dirty="0"/>
              <a:t> </a:t>
            </a:r>
            <a:r>
              <a:rPr lang="ru-RU" sz="1800" b="1" dirty="0" err="1"/>
              <a:t>затрудняващи</a:t>
            </a:r>
            <a:r>
              <a:rPr lang="ru-RU" sz="1800" b="1" dirty="0"/>
              <a:t> </a:t>
            </a:r>
            <a:r>
              <a:rPr lang="ru-RU" sz="1800" b="1" dirty="0" err="1"/>
              <a:t>работата</a:t>
            </a:r>
            <a:r>
              <a:rPr lang="ru-RU" sz="1800" b="1" dirty="0"/>
              <a:t> ни </a:t>
            </a:r>
            <a:r>
              <a:rPr lang="ru-RU" sz="1800" b="1" dirty="0" err="1"/>
              <a:t>смятаме</a:t>
            </a:r>
            <a:r>
              <a:rPr lang="ru-RU" sz="1800" b="1" dirty="0"/>
              <a:t>, че </a:t>
            </a:r>
            <a:r>
              <a:rPr lang="ru-RU" sz="1800" b="1" dirty="0" err="1"/>
              <a:t>подписването</a:t>
            </a:r>
            <a:r>
              <a:rPr lang="ru-RU" sz="1800" b="1" dirty="0"/>
              <a:t> на НРД 2017 е рискован </a:t>
            </a:r>
            <a:r>
              <a:rPr lang="ru-RU" sz="1800" b="1" dirty="0" err="1"/>
              <a:t>експеримент</a:t>
            </a:r>
            <a:r>
              <a:rPr lang="ru-RU" sz="1800" b="1" dirty="0"/>
              <a:t>. </a:t>
            </a:r>
            <a:endParaRPr lang="ru-RU" sz="1800" dirty="0"/>
          </a:p>
          <a:p>
            <a:r>
              <a:rPr lang="bg-BG" sz="1800" b="1" dirty="0"/>
              <a:t>Предлагаме: </a:t>
            </a:r>
            <a:endParaRPr lang="bg-BG" sz="1800" dirty="0"/>
          </a:p>
          <a:p>
            <a:r>
              <a:rPr lang="ru-RU" sz="1800" b="1" dirty="0"/>
              <a:t>По </a:t>
            </a:r>
            <a:r>
              <a:rPr lang="ru-RU" sz="1800" b="1" dirty="0" err="1"/>
              <a:t>време</a:t>
            </a:r>
            <a:r>
              <a:rPr lang="ru-RU" sz="1800" b="1" dirty="0"/>
              <a:t> на </a:t>
            </a:r>
            <a:r>
              <a:rPr lang="ru-RU" sz="1800" b="1" dirty="0" err="1"/>
              <a:t>събора</a:t>
            </a:r>
            <a:r>
              <a:rPr lang="ru-RU" sz="1800" b="1" dirty="0"/>
              <a:t> на БЛС или в срок до 28 </a:t>
            </a:r>
            <a:r>
              <a:rPr lang="ru-RU" sz="1800" b="1" dirty="0" err="1"/>
              <a:t>февруари</a:t>
            </a:r>
            <a:r>
              <a:rPr lang="ru-RU" sz="1800" b="1" dirty="0"/>
              <a:t> да </a:t>
            </a:r>
            <a:r>
              <a:rPr lang="ru-RU" sz="1800" b="1" dirty="0" err="1"/>
              <a:t>бъдат</a:t>
            </a:r>
            <a:r>
              <a:rPr lang="ru-RU" sz="1800" b="1" dirty="0"/>
              <a:t> </a:t>
            </a:r>
            <a:r>
              <a:rPr lang="ru-RU" sz="1800" b="1" dirty="0" err="1"/>
              <a:t>преразгледени</a:t>
            </a:r>
            <a:r>
              <a:rPr lang="ru-RU" sz="1800" b="1" dirty="0"/>
              <a:t> и </a:t>
            </a:r>
            <a:r>
              <a:rPr lang="ru-RU" sz="1800" b="1" dirty="0" err="1"/>
              <a:t>предоговорени</a:t>
            </a:r>
            <a:r>
              <a:rPr lang="ru-RU" sz="1800" b="1" dirty="0"/>
              <a:t> </a:t>
            </a:r>
            <a:r>
              <a:rPr lang="ru-RU" sz="1800" b="1" dirty="0" err="1"/>
              <a:t>горепосочените</a:t>
            </a:r>
            <a:r>
              <a:rPr lang="ru-RU" sz="1800" b="1" dirty="0"/>
              <a:t> наши искания. </a:t>
            </a:r>
            <a:endParaRPr lang="ru-RU" sz="1800" dirty="0"/>
          </a:p>
          <a:p>
            <a:r>
              <a:rPr lang="ru-RU" sz="1800" b="1" dirty="0"/>
              <a:t>Да се </a:t>
            </a:r>
            <a:r>
              <a:rPr lang="ru-RU" sz="1800" b="1" dirty="0" err="1"/>
              <a:t>започне</a:t>
            </a:r>
            <a:r>
              <a:rPr lang="ru-RU" sz="1800" b="1" dirty="0"/>
              <a:t> процедура по </a:t>
            </a:r>
            <a:r>
              <a:rPr lang="ru-RU" sz="1800" b="1" dirty="0" err="1"/>
              <a:t>регламентиране</a:t>
            </a:r>
            <a:r>
              <a:rPr lang="ru-RU" sz="1800" b="1" dirty="0"/>
              <a:t> на </a:t>
            </a:r>
            <a:r>
              <a:rPr lang="ru-RU" sz="1800" b="1" dirty="0" err="1"/>
              <a:t>самостоятелно</a:t>
            </a:r>
            <a:r>
              <a:rPr lang="ru-RU" sz="1800" b="1" dirty="0"/>
              <a:t> </a:t>
            </a:r>
            <a:r>
              <a:rPr lang="ru-RU" sz="1800" b="1" dirty="0" err="1"/>
              <a:t>договаряне</a:t>
            </a:r>
            <a:r>
              <a:rPr lang="ru-RU" sz="1800" b="1" dirty="0"/>
              <a:t> в </a:t>
            </a:r>
            <a:r>
              <a:rPr lang="ru-RU" sz="1800" b="1" dirty="0" err="1"/>
              <a:t>частта</a:t>
            </a:r>
            <a:r>
              <a:rPr lang="ru-RU" sz="1800" b="1" dirty="0"/>
              <a:t> ПИМП на НРД </a:t>
            </a:r>
            <a:endParaRPr lang="ru-RU" sz="1800" dirty="0"/>
          </a:p>
          <a:p>
            <a:r>
              <a:rPr lang="bg-BG" sz="1800" b="1" dirty="0"/>
              <a:t>София д-р Георги Миндов </a:t>
            </a:r>
            <a:endParaRPr lang="bg-BG" sz="1800" dirty="0"/>
          </a:p>
          <a:p>
            <a:r>
              <a:rPr lang="bg-BG" sz="1800" b="1" dirty="0"/>
              <a:t>23.02.2017г. Председател на ДСОПЛ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592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2656"/>
            <a:ext cx="6777317" cy="6264696"/>
          </a:xfrm>
        </p:spPr>
        <p:txBody>
          <a:bodyPr>
            <a:normAutofit fontScale="55000" lnSpcReduction="20000"/>
          </a:bodyPr>
          <a:lstStyle/>
          <a:p>
            <a:r>
              <a:rPr lang="ru-RU" sz="1800" b="1" dirty="0"/>
              <a:t>Изх.№7/ 08.03.2017г </a:t>
            </a:r>
            <a:r>
              <a:rPr lang="ru-RU" sz="1800" b="1" dirty="0">
                <a:solidFill>
                  <a:srgbClr val="FF0000"/>
                </a:solidFill>
              </a:rPr>
              <a:t>До: </a:t>
            </a:r>
            <a:r>
              <a:rPr lang="ru-RU" sz="1800" b="1" dirty="0" smtClean="0">
                <a:solidFill>
                  <a:srgbClr val="FF0000"/>
                </a:solidFill>
              </a:rPr>
              <a:t>БЛС-СК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Уведомително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писмо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bg-BG" sz="1800" b="1" dirty="0"/>
              <a:t>Колеги,</a:t>
            </a:r>
          </a:p>
          <a:p>
            <a:r>
              <a:rPr lang="ru-RU" sz="1800" b="1" dirty="0"/>
              <a:t>След </a:t>
            </a:r>
            <a:r>
              <a:rPr lang="ru-RU" sz="1800" b="1" dirty="0" err="1"/>
              <a:t>направени</a:t>
            </a:r>
            <a:r>
              <a:rPr lang="ru-RU" sz="1800" b="1" dirty="0"/>
              <a:t> </a:t>
            </a:r>
            <a:r>
              <a:rPr lang="ru-RU" sz="1800" b="1" dirty="0" err="1"/>
              <a:t>изявления</a:t>
            </a:r>
            <a:r>
              <a:rPr lang="ru-RU" sz="1800" b="1" dirty="0"/>
              <a:t> в </a:t>
            </a:r>
            <a:r>
              <a:rPr lang="ru-RU" sz="1800" b="1" dirty="0" err="1"/>
              <a:t>национални</a:t>
            </a:r>
            <a:r>
              <a:rPr lang="ru-RU" sz="1800" b="1" dirty="0"/>
              <a:t> </a:t>
            </a:r>
            <a:r>
              <a:rPr lang="ru-RU" sz="1800" b="1" dirty="0" err="1"/>
              <a:t>медии</a:t>
            </a:r>
            <a:r>
              <a:rPr lang="ru-RU" sz="1800" b="1" dirty="0"/>
              <a:t> (БТВ) на 8.03.2017г. на д-р </a:t>
            </a:r>
            <a:r>
              <a:rPr lang="ru-RU" sz="1800" b="1" dirty="0" err="1"/>
              <a:t>Десислава</a:t>
            </a:r>
            <a:endParaRPr lang="ru-RU" sz="1800" b="1" dirty="0"/>
          </a:p>
          <a:p>
            <a:r>
              <a:rPr lang="ru-RU" sz="1800" b="1" dirty="0" err="1"/>
              <a:t>Кателиева</a:t>
            </a:r>
            <a:r>
              <a:rPr lang="ru-RU" sz="1800" b="1" dirty="0"/>
              <a:t> в </a:t>
            </a:r>
            <a:r>
              <a:rPr lang="ru-RU" sz="1800" b="1" dirty="0" err="1"/>
              <a:t>качеството</a:t>
            </a:r>
            <a:r>
              <a:rPr lang="ru-RU" sz="1800" b="1" dirty="0"/>
              <a:t> си на </a:t>
            </a:r>
            <a:r>
              <a:rPr lang="ru-RU" sz="1800" b="1" dirty="0" err="1"/>
              <a:t>Председател</a:t>
            </a:r>
            <a:r>
              <a:rPr lang="ru-RU" sz="1800" b="1" dirty="0"/>
              <a:t> на </a:t>
            </a:r>
            <a:r>
              <a:rPr lang="ru-RU" sz="1800" b="1" dirty="0" err="1"/>
              <a:t>сдружение</a:t>
            </a:r>
            <a:r>
              <a:rPr lang="ru-RU" sz="1800" b="1" dirty="0"/>
              <a:t> на </a:t>
            </a:r>
            <a:r>
              <a:rPr lang="ru-RU" sz="1800" b="1" dirty="0" err="1"/>
              <a:t>спешните</a:t>
            </a:r>
            <a:r>
              <a:rPr lang="ru-RU" sz="1800" b="1" dirty="0"/>
              <a:t> </a:t>
            </a:r>
            <a:r>
              <a:rPr lang="ru-RU" sz="1800" b="1" dirty="0" err="1"/>
              <a:t>медици</a:t>
            </a:r>
            <a:r>
              <a:rPr lang="ru-RU" sz="1800" b="1" dirty="0"/>
              <a:t> </a:t>
            </a:r>
            <a:r>
              <a:rPr lang="ru-RU" sz="1800" b="1" dirty="0" err="1"/>
              <a:t>относно</a:t>
            </a:r>
            <a:endParaRPr lang="ru-RU" sz="1800" b="1" dirty="0"/>
          </a:p>
          <a:p>
            <a:r>
              <a:rPr lang="ru-RU" sz="1800" b="1" dirty="0"/>
              <a:t>организация на </a:t>
            </a:r>
            <a:r>
              <a:rPr lang="ru-RU" sz="1800" b="1" dirty="0" err="1"/>
              <a:t>спешната</a:t>
            </a:r>
            <a:r>
              <a:rPr lang="ru-RU" sz="1800" b="1" dirty="0"/>
              <a:t> </a:t>
            </a:r>
            <a:r>
              <a:rPr lang="ru-RU" sz="1800" b="1" dirty="0" err="1"/>
              <a:t>помощ</a:t>
            </a:r>
            <a:r>
              <a:rPr lang="ru-RU" sz="1800" b="1" dirty="0"/>
              <a:t> в </a:t>
            </a:r>
            <a:r>
              <a:rPr lang="ru-RU" sz="1800" b="1" dirty="0" err="1"/>
              <a:t>Р.България</a:t>
            </a:r>
            <a:r>
              <a:rPr lang="ru-RU" sz="1800" b="1" dirty="0"/>
              <a:t> и конкретно, че на спешна </a:t>
            </a:r>
            <a:r>
              <a:rPr lang="ru-RU" sz="1800" b="1" dirty="0" err="1"/>
              <a:t>помощ</a:t>
            </a:r>
            <a:r>
              <a:rPr lang="ru-RU" sz="1800" b="1" dirty="0"/>
              <a:t> се </a:t>
            </a:r>
            <a:r>
              <a:rPr lang="ru-RU" sz="1800" b="1" dirty="0" err="1" smtClean="0"/>
              <a:t>задължава</a:t>
            </a:r>
            <a:r>
              <a:rPr lang="ru-RU" sz="1800" b="1" dirty="0"/>
              <a:t> </a:t>
            </a:r>
            <a:r>
              <a:rPr lang="ru-RU" sz="1800" b="1" dirty="0" smtClean="0"/>
              <a:t>да </a:t>
            </a:r>
            <a:r>
              <a:rPr lang="ru-RU" sz="1800" b="1" dirty="0"/>
              <a:t>замести </a:t>
            </a:r>
            <a:r>
              <a:rPr lang="ru-RU" sz="1800" b="1" dirty="0" err="1"/>
              <a:t>общопрактикуващите</a:t>
            </a:r>
            <a:r>
              <a:rPr lang="ru-RU" sz="1800" b="1" dirty="0"/>
              <a:t> лекари в </a:t>
            </a:r>
            <a:r>
              <a:rPr lang="ru-RU" sz="1800" b="1" dirty="0" err="1"/>
              <a:t>извънработното</a:t>
            </a:r>
            <a:r>
              <a:rPr lang="ru-RU" sz="1800" b="1" dirty="0"/>
              <a:t> им </a:t>
            </a:r>
            <a:r>
              <a:rPr lang="ru-RU" sz="1800" b="1" dirty="0" err="1"/>
              <a:t>време</a:t>
            </a:r>
            <a:r>
              <a:rPr lang="ru-RU" sz="1800" b="1" dirty="0" smtClean="0"/>
              <a:t>.</a:t>
            </a:r>
          </a:p>
          <a:p>
            <a:r>
              <a:rPr lang="ru-RU" sz="1800" b="1" dirty="0" err="1" smtClean="0"/>
              <a:t>Линк</a:t>
            </a:r>
            <a:r>
              <a:rPr lang="ru-RU" sz="1800" b="1" dirty="0"/>
              <a:t>:</a:t>
            </a:r>
          </a:p>
          <a:p>
            <a:r>
              <a:rPr lang="en-US" sz="1800" b="1" dirty="0"/>
              <a:t>http://btvnovinite.bg/video/videos/tazi-sutrin/d-r-desislava-katelieva-ima-masova-chistka-vpirogov.</a:t>
            </a:r>
          </a:p>
          <a:p>
            <a:r>
              <a:rPr lang="en-US" sz="1800" b="1" dirty="0" smtClean="0"/>
              <a:t>Html</a:t>
            </a:r>
            <a:endParaRPr lang="bg-BG" sz="1800" b="1" dirty="0" smtClean="0"/>
          </a:p>
          <a:p>
            <a:endParaRPr lang="en-US" sz="1800" b="1" dirty="0"/>
          </a:p>
          <a:p>
            <a:r>
              <a:rPr lang="bg-BG" sz="1800" b="1" dirty="0"/>
              <a:t>Ви информираме за следното</a:t>
            </a:r>
            <a:r>
              <a:rPr lang="bg-BG" sz="1800" b="1" dirty="0" smtClean="0"/>
              <a:t>: </a:t>
            </a:r>
          </a:p>
          <a:p>
            <a:endParaRPr lang="bg-BG" sz="1800" b="1" dirty="0"/>
          </a:p>
          <a:p>
            <a:r>
              <a:rPr lang="ru-RU" sz="1800" b="1" dirty="0"/>
              <a:t>1. </a:t>
            </a:r>
            <a:r>
              <a:rPr lang="ru-RU" sz="1800" b="1" dirty="0" err="1"/>
              <a:t>Спешната</a:t>
            </a:r>
            <a:r>
              <a:rPr lang="ru-RU" sz="1800" b="1" dirty="0"/>
              <a:t> </a:t>
            </a:r>
            <a:r>
              <a:rPr lang="ru-RU" sz="1800" b="1" dirty="0" err="1"/>
              <a:t>помощ</a:t>
            </a:r>
            <a:r>
              <a:rPr lang="ru-RU" sz="1800" b="1" dirty="0"/>
              <a:t> в Р. </a:t>
            </a:r>
            <a:r>
              <a:rPr lang="ru-RU" sz="1800" b="1" dirty="0" err="1"/>
              <a:t>България</a:t>
            </a:r>
            <a:r>
              <a:rPr lang="ru-RU" sz="1800" b="1" dirty="0"/>
              <a:t> се </a:t>
            </a:r>
            <a:r>
              <a:rPr lang="ru-RU" sz="1800" b="1" dirty="0" err="1"/>
              <a:t>организира</a:t>
            </a:r>
            <a:r>
              <a:rPr lang="ru-RU" sz="1800" b="1" dirty="0"/>
              <a:t> и </a:t>
            </a:r>
            <a:r>
              <a:rPr lang="ru-RU" sz="1800" b="1" dirty="0" err="1"/>
              <a:t>финансира</a:t>
            </a:r>
            <a:r>
              <a:rPr lang="ru-RU" sz="1800" b="1" dirty="0"/>
              <a:t> от </a:t>
            </a:r>
            <a:r>
              <a:rPr lang="ru-RU" sz="1800" b="1" dirty="0" err="1"/>
              <a:t>държавата</a:t>
            </a:r>
            <a:r>
              <a:rPr lang="ru-RU" sz="1800" b="1" dirty="0"/>
              <a:t>. (чл.99, ал.1 от</a:t>
            </a:r>
          </a:p>
          <a:p>
            <a:r>
              <a:rPr lang="bg-BG" sz="1800" b="1" dirty="0"/>
              <a:t>ЗЗ)</a:t>
            </a:r>
          </a:p>
          <a:p>
            <a:r>
              <a:rPr lang="ru-RU" sz="1800" b="1" dirty="0"/>
              <a:t>2. </a:t>
            </a:r>
            <a:r>
              <a:rPr lang="ru-RU" sz="1800" b="1" dirty="0" err="1"/>
              <a:t>Общопрактикуващите</a:t>
            </a:r>
            <a:r>
              <a:rPr lang="ru-RU" sz="1800" b="1" dirty="0"/>
              <a:t> лекари в не </a:t>
            </a:r>
            <a:r>
              <a:rPr lang="ru-RU" sz="1800" b="1" dirty="0" err="1"/>
              <a:t>осигуряват</a:t>
            </a:r>
            <a:r>
              <a:rPr lang="ru-RU" sz="1800" b="1" dirty="0"/>
              <a:t> </a:t>
            </a:r>
            <a:r>
              <a:rPr lang="ru-RU" sz="1800" b="1" dirty="0" err="1"/>
              <a:t>спешната</a:t>
            </a:r>
            <a:r>
              <a:rPr lang="ru-RU" sz="1800" b="1" dirty="0"/>
              <a:t> </a:t>
            </a:r>
            <a:r>
              <a:rPr lang="ru-RU" sz="1800" b="1" dirty="0" err="1"/>
              <a:t>помощ</a:t>
            </a:r>
            <a:r>
              <a:rPr lang="ru-RU" sz="1800" b="1" dirty="0"/>
              <a:t> на адрес, </a:t>
            </a:r>
            <a:r>
              <a:rPr lang="ru-RU" sz="1800" b="1" dirty="0" err="1"/>
              <a:t>освен</a:t>
            </a:r>
            <a:r>
              <a:rPr lang="ru-RU" sz="1800" b="1" dirty="0"/>
              <a:t> при</a:t>
            </a:r>
          </a:p>
          <a:p>
            <a:r>
              <a:rPr lang="ru-RU" sz="1800" b="1" dirty="0" err="1"/>
              <a:t>възникнал</a:t>
            </a:r>
            <a:r>
              <a:rPr lang="ru-RU" sz="1800" b="1" dirty="0"/>
              <a:t> случай на </a:t>
            </a:r>
            <a:r>
              <a:rPr lang="ru-RU" sz="1800" b="1" dirty="0" err="1"/>
              <a:t>територията</a:t>
            </a:r>
            <a:r>
              <a:rPr lang="ru-RU" sz="1800" b="1" dirty="0"/>
              <a:t> на </a:t>
            </a:r>
            <a:r>
              <a:rPr lang="ru-RU" sz="1800" b="1" dirty="0" err="1"/>
              <a:t>лечебното</a:t>
            </a:r>
            <a:r>
              <a:rPr lang="ru-RU" sz="1800" b="1" dirty="0"/>
              <a:t> заведение, </a:t>
            </a:r>
            <a:r>
              <a:rPr lang="ru-RU" sz="1800" b="1" dirty="0" err="1"/>
              <a:t>съгласно</a:t>
            </a:r>
            <a:r>
              <a:rPr lang="ru-RU" sz="1800" b="1" dirty="0"/>
              <a:t> </a:t>
            </a:r>
            <a:r>
              <a:rPr lang="ru-RU" sz="1800" b="1" dirty="0" err="1"/>
              <a:t>Наредба</a:t>
            </a:r>
            <a:r>
              <a:rPr lang="ru-RU" sz="1800" b="1" dirty="0"/>
              <a:t> №2/2016г. за</a:t>
            </a:r>
          </a:p>
          <a:p>
            <a:r>
              <a:rPr lang="ru-RU" sz="1800" b="1" dirty="0" err="1"/>
              <a:t>Основен</a:t>
            </a:r>
            <a:r>
              <a:rPr lang="ru-RU" sz="1800" b="1" dirty="0"/>
              <a:t> пакет </a:t>
            </a:r>
            <a:r>
              <a:rPr lang="ru-RU" sz="1800" b="1" dirty="0" err="1"/>
              <a:t>дейности</a:t>
            </a:r>
            <a:r>
              <a:rPr lang="ru-RU" sz="1800" b="1" dirty="0"/>
              <a:t> </a:t>
            </a:r>
            <a:r>
              <a:rPr lang="ru-RU" sz="1800" b="1" dirty="0" err="1"/>
              <a:t>гарантирани</a:t>
            </a:r>
            <a:r>
              <a:rPr lang="ru-RU" sz="1800" b="1" dirty="0"/>
              <a:t> от бюджета на НЗОК:</a:t>
            </a:r>
          </a:p>
          <a:p>
            <a:r>
              <a:rPr lang="ru-RU" sz="1800" b="1" dirty="0"/>
              <a:t>„VI.4 </a:t>
            </a:r>
            <a:r>
              <a:rPr lang="ru-RU" sz="1800" b="1" dirty="0" err="1"/>
              <a:t>Оказване</a:t>
            </a:r>
            <a:r>
              <a:rPr lang="ru-RU" sz="1800" b="1" dirty="0"/>
              <a:t> на </a:t>
            </a:r>
            <a:r>
              <a:rPr lang="ru-RU" sz="1800" b="1" dirty="0" err="1"/>
              <a:t>медицинска</a:t>
            </a:r>
            <a:r>
              <a:rPr lang="ru-RU" sz="1800" b="1" dirty="0"/>
              <a:t> </a:t>
            </a:r>
            <a:r>
              <a:rPr lang="ru-RU" sz="1800" b="1" dirty="0" err="1"/>
              <a:t>помощ</a:t>
            </a:r>
            <a:r>
              <a:rPr lang="ru-RU" sz="1800" b="1" dirty="0"/>
              <a:t> при </a:t>
            </a:r>
            <a:r>
              <a:rPr lang="ru-RU" sz="1800" b="1" dirty="0" err="1"/>
              <a:t>спешни</a:t>
            </a:r>
            <a:r>
              <a:rPr lang="ru-RU" sz="1800" b="1" dirty="0"/>
              <a:t> </a:t>
            </a:r>
            <a:r>
              <a:rPr lang="ru-RU" sz="1800" b="1" dirty="0" err="1"/>
              <a:t>състояния</a:t>
            </a:r>
            <a:r>
              <a:rPr lang="ru-RU" sz="1800" b="1" dirty="0"/>
              <a:t> и </a:t>
            </a:r>
            <a:r>
              <a:rPr lang="ru-RU" sz="1800" b="1" dirty="0" err="1"/>
              <a:t>поддържане</a:t>
            </a:r>
            <a:r>
              <a:rPr lang="ru-RU" sz="1800" b="1" dirty="0"/>
              <a:t> на </a:t>
            </a:r>
            <a:r>
              <a:rPr lang="ru-RU" sz="1800" b="1" dirty="0" err="1"/>
              <a:t>жизнените</a:t>
            </a:r>
            <a:endParaRPr lang="ru-RU" sz="1800" b="1" dirty="0"/>
          </a:p>
          <a:p>
            <a:r>
              <a:rPr lang="ru-RU" sz="1800" b="1" dirty="0"/>
              <a:t>функции на </a:t>
            </a:r>
            <a:r>
              <a:rPr lang="ru-RU" sz="1800" b="1" dirty="0" err="1"/>
              <a:t>територията</a:t>
            </a:r>
            <a:r>
              <a:rPr lang="ru-RU" sz="1800" b="1" dirty="0"/>
              <a:t> на </a:t>
            </a:r>
            <a:r>
              <a:rPr lang="ru-RU" sz="1800" b="1" dirty="0" err="1"/>
              <a:t>лечебното</a:t>
            </a:r>
            <a:r>
              <a:rPr lang="ru-RU" sz="1800" b="1" dirty="0"/>
              <a:t> заведение до </a:t>
            </a:r>
            <a:r>
              <a:rPr lang="ru-RU" sz="1800" b="1" dirty="0" err="1"/>
              <a:t>пристигане</a:t>
            </a:r>
            <a:r>
              <a:rPr lang="ru-RU" sz="1800" b="1" dirty="0"/>
              <a:t> на </a:t>
            </a:r>
            <a:r>
              <a:rPr lang="ru-RU" sz="1800" b="1" dirty="0" err="1"/>
              <a:t>екип</a:t>
            </a:r>
            <a:r>
              <a:rPr lang="ru-RU" sz="1800" b="1" dirty="0"/>
              <a:t> на </a:t>
            </a:r>
            <a:r>
              <a:rPr lang="ru-RU" sz="1800" b="1" dirty="0" err="1"/>
              <a:t>център</a:t>
            </a:r>
            <a:r>
              <a:rPr lang="ru-RU" sz="1800" b="1" dirty="0"/>
              <a:t> за</a:t>
            </a:r>
          </a:p>
          <a:p>
            <a:r>
              <a:rPr lang="ru-RU" sz="1800" b="1" dirty="0"/>
              <a:t>спешна </a:t>
            </a:r>
            <a:r>
              <a:rPr lang="ru-RU" sz="1800" b="1" dirty="0" err="1"/>
              <a:t>медицинска</a:t>
            </a:r>
            <a:r>
              <a:rPr lang="ru-RU" sz="1800" b="1" dirty="0"/>
              <a:t> </a:t>
            </a:r>
            <a:r>
              <a:rPr lang="ru-RU" sz="1800" b="1" dirty="0" err="1"/>
              <a:t>помощ</a:t>
            </a:r>
            <a:r>
              <a:rPr lang="ru-RU" sz="1800" b="1" dirty="0"/>
              <a:t> или </a:t>
            </a:r>
            <a:r>
              <a:rPr lang="ru-RU" sz="1800" b="1" dirty="0" err="1"/>
              <a:t>хоспитализация</a:t>
            </a:r>
            <a:r>
              <a:rPr lang="ru-RU" sz="1800" b="1" dirty="0"/>
              <a:t> на пациента.“</a:t>
            </a:r>
          </a:p>
          <a:p>
            <a:r>
              <a:rPr lang="ru-RU" sz="1800" b="1" dirty="0"/>
              <a:t>3. </a:t>
            </a:r>
            <a:r>
              <a:rPr lang="ru-RU" sz="1800" b="1" dirty="0" err="1"/>
              <a:t>Общопрактикуващите</a:t>
            </a:r>
            <a:r>
              <a:rPr lang="ru-RU" sz="1800" b="1" dirty="0"/>
              <a:t> лекари </a:t>
            </a:r>
            <a:r>
              <a:rPr lang="ru-RU" sz="1800" b="1" dirty="0" err="1"/>
              <a:t>осигуряват</a:t>
            </a:r>
            <a:r>
              <a:rPr lang="ru-RU" sz="1800" b="1" dirty="0"/>
              <a:t> 24 часов, 365 дни </a:t>
            </a:r>
            <a:r>
              <a:rPr lang="ru-RU" sz="1800" b="1" dirty="0" err="1"/>
              <a:t>годишно</a:t>
            </a:r>
            <a:r>
              <a:rPr lang="ru-RU" sz="1800" b="1" dirty="0"/>
              <a:t> </a:t>
            </a:r>
            <a:r>
              <a:rPr lang="ru-RU" sz="1800" b="1" dirty="0" err="1"/>
              <a:t>достъп</a:t>
            </a:r>
            <a:r>
              <a:rPr lang="ru-RU" sz="1800" b="1" dirty="0"/>
              <a:t> до</a:t>
            </a:r>
          </a:p>
          <a:p>
            <a:r>
              <a:rPr lang="ru-RU" sz="1800" b="1" dirty="0" err="1"/>
              <a:t>медицинска</a:t>
            </a:r>
            <a:r>
              <a:rPr lang="ru-RU" sz="1800" b="1" dirty="0"/>
              <a:t> </a:t>
            </a:r>
            <a:r>
              <a:rPr lang="ru-RU" sz="1800" b="1" dirty="0" err="1"/>
              <a:t>помощ</a:t>
            </a:r>
            <a:r>
              <a:rPr lang="ru-RU" sz="1800" b="1" dirty="0"/>
              <a:t> на </a:t>
            </a:r>
            <a:r>
              <a:rPr lang="ru-RU" sz="1800" b="1" dirty="0" err="1" smtClean="0"/>
              <a:t>регистрираните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осигурени</a:t>
            </a:r>
            <a:r>
              <a:rPr lang="ru-RU" sz="1800" b="1" dirty="0" smtClean="0"/>
              <a:t>  </a:t>
            </a:r>
            <a:r>
              <a:rPr lang="ru-RU" sz="1800" b="1" dirty="0" err="1"/>
              <a:t>пациенти</a:t>
            </a:r>
            <a:r>
              <a:rPr lang="ru-RU" sz="1800" b="1" dirty="0"/>
              <a:t> в </a:t>
            </a:r>
            <a:r>
              <a:rPr lang="ru-RU" sz="1800" b="1" dirty="0" err="1"/>
              <a:t>практиката</a:t>
            </a:r>
            <a:r>
              <a:rPr lang="ru-RU" sz="1800" b="1" dirty="0"/>
              <a:t> си </a:t>
            </a:r>
            <a:r>
              <a:rPr lang="ru-RU" sz="1800" b="1" dirty="0" err="1"/>
              <a:t>извън</a:t>
            </a:r>
            <a:r>
              <a:rPr lang="ru-RU" sz="1800" b="1" dirty="0"/>
              <a:t> </a:t>
            </a:r>
            <a:r>
              <a:rPr lang="ru-RU" sz="1800" b="1" dirty="0" err="1"/>
              <a:t>работния</a:t>
            </a:r>
            <a:r>
              <a:rPr lang="ru-RU" sz="1800" b="1" dirty="0"/>
              <a:t> </a:t>
            </a:r>
            <a:r>
              <a:rPr lang="ru-RU" sz="1800" b="1" dirty="0" smtClean="0"/>
              <a:t>график.</a:t>
            </a:r>
            <a:r>
              <a:rPr lang="ru-RU" sz="1800" b="1" dirty="0"/>
              <a:t> </a:t>
            </a:r>
            <a:r>
              <a:rPr lang="ru-RU" sz="1800" b="1" dirty="0" smtClean="0"/>
              <a:t>по </a:t>
            </a:r>
            <a:r>
              <a:rPr lang="ru-RU" sz="1800" b="1" dirty="0"/>
              <a:t>един от </a:t>
            </a:r>
            <a:r>
              <a:rPr lang="ru-RU" sz="1800" b="1" dirty="0" err="1"/>
              <a:t>следните</a:t>
            </a:r>
            <a:r>
              <a:rPr lang="ru-RU" sz="1800" b="1" dirty="0"/>
              <a:t> начини: лично </a:t>
            </a:r>
            <a:r>
              <a:rPr lang="ru-RU" sz="1800" b="1" dirty="0" err="1"/>
              <a:t>разположение</a:t>
            </a:r>
            <a:r>
              <a:rPr lang="ru-RU" sz="1800" b="1" dirty="0"/>
              <a:t>, </a:t>
            </a:r>
            <a:r>
              <a:rPr lang="ru-RU" sz="1800" b="1" dirty="0" err="1"/>
              <a:t>сключен</a:t>
            </a:r>
            <a:r>
              <a:rPr lang="ru-RU" sz="1800" b="1" dirty="0"/>
              <a:t> договор с </a:t>
            </a:r>
            <a:r>
              <a:rPr lang="ru-RU" sz="1800" b="1" dirty="0" err="1"/>
              <a:t>дежурен</a:t>
            </a:r>
            <a:r>
              <a:rPr lang="ru-RU" sz="1800" b="1" dirty="0"/>
              <a:t> </a:t>
            </a:r>
            <a:r>
              <a:rPr lang="ru-RU" sz="1800" b="1" dirty="0" smtClean="0"/>
              <a:t>кабинет или </a:t>
            </a:r>
            <a:r>
              <a:rPr lang="ru-RU" sz="1800" b="1" dirty="0" err="1"/>
              <a:t>сключен</a:t>
            </a:r>
            <a:r>
              <a:rPr lang="ru-RU" sz="1800" b="1" dirty="0"/>
              <a:t> договор с филиал на спешна </a:t>
            </a:r>
            <a:r>
              <a:rPr lang="ru-RU" sz="1800" b="1" dirty="0" err="1"/>
              <a:t>помощ</a:t>
            </a:r>
            <a:r>
              <a:rPr lang="ru-RU" sz="1800" b="1" dirty="0" smtClean="0"/>
              <a:t>.</a:t>
            </a:r>
          </a:p>
          <a:p>
            <a:endParaRPr lang="ru-RU" sz="1800" b="1" dirty="0"/>
          </a:p>
          <a:p>
            <a:r>
              <a:rPr lang="ru-RU" sz="1800" b="1" dirty="0"/>
              <a:t>Видно от </a:t>
            </a:r>
            <a:r>
              <a:rPr lang="ru-RU" sz="1800" b="1" dirty="0" err="1"/>
              <a:t>гореизложеното</a:t>
            </a:r>
            <a:r>
              <a:rPr lang="ru-RU" sz="1800" b="1" dirty="0"/>
              <a:t> е, че </a:t>
            </a:r>
            <a:r>
              <a:rPr lang="ru-RU" sz="1800" b="1" dirty="0" err="1"/>
              <a:t>сключването</a:t>
            </a:r>
            <a:r>
              <a:rPr lang="ru-RU" sz="1800" b="1" dirty="0"/>
              <a:t> на договор за </a:t>
            </a:r>
            <a:r>
              <a:rPr lang="ru-RU" sz="1800" b="1" dirty="0" err="1"/>
              <a:t>обслужване</a:t>
            </a:r>
            <a:r>
              <a:rPr lang="ru-RU" sz="1800" b="1" dirty="0"/>
              <a:t> на </a:t>
            </a:r>
            <a:r>
              <a:rPr lang="ru-RU" sz="1800" b="1" dirty="0" err="1"/>
              <a:t>пациентите</a:t>
            </a:r>
            <a:endParaRPr lang="ru-RU" sz="1800" b="1" dirty="0"/>
          </a:p>
          <a:p>
            <a:r>
              <a:rPr lang="ru-RU" sz="1800" b="1" dirty="0" err="1"/>
              <a:t>извън</a:t>
            </a:r>
            <a:r>
              <a:rPr lang="ru-RU" sz="1800" b="1" dirty="0"/>
              <a:t> </a:t>
            </a:r>
            <a:r>
              <a:rPr lang="ru-RU" sz="1800" b="1" dirty="0" err="1"/>
              <a:t>работния</a:t>
            </a:r>
            <a:r>
              <a:rPr lang="ru-RU" sz="1800" b="1" dirty="0"/>
              <a:t> график е </a:t>
            </a:r>
            <a:r>
              <a:rPr lang="ru-RU" sz="1800" b="1" dirty="0" err="1"/>
              <a:t>възможност</a:t>
            </a:r>
            <a:r>
              <a:rPr lang="ru-RU" sz="1800" b="1" dirty="0"/>
              <a:t>, а не </a:t>
            </a:r>
            <a:r>
              <a:rPr lang="ru-RU" sz="1800" b="1" dirty="0" err="1"/>
              <a:t>задължение</a:t>
            </a:r>
            <a:r>
              <a:rPr lang="ru-RU" sz="1800" b="1" dirty="0"/>
              <a:t>, той е доброволен, </a:t>
            </a:r>
            <a:r>
              <a:rPr lang="ru-RU" sz="1800" b="1" dirty="0" err="1"/>
              <a:t>двустранен</a:t>
            </a:r>
            <a:r>
              <a:rPr lang="ru-RU" sz="1800" b="1" dirty="0"/>
              <a:t> и</a:t>
            </a:r>
          </a:p>
          <a:p>
            <a:r>
              <a:rPr lang="ru-RU" sz="1800" b="1" dirty="0" err="1">
                <a:solidFill>
                  <a:srgbClr val="FF0000"/>
                </a:solidFill>
              </a:rPr>
              <a:t>възмезден</a:t>
            </a:r>
            <a:r>
              <a:rPr lang="ru-RU" sz="1800" b="1" dirty="0">
                <a:solidFill>
                  <a:srgbClr val="FF0000"/>
                </a:solidFill>
              </a:rPr>
              <a:t> акт ( </a:t>
            </a:r>
            <a:r>
              <a:rPr lang="ru-RU" sz="1800" b="1" dirty="0" err="1">
                <a:solidFill>
                  <a:srgbClr val="FF0000"/>
                </a:solidFill>
              </a:rPr>
              <a:t>заплаща</a:t>
            </a:r>
            <a:r>
              <a:rPr lang="ru-RU" sz="1800" b="1" dirty="0">
                <a:solidFill>
                  <a:srgbClr val="FF0000"/>
                </a:solidFill>
              </a:rPr>
              <a:t> се от </a:t>
            </a:r>
            <a:r>
              <a:rPr lang="ru-RU" sz="1800" b="1" dirty="0" err="1">
                <a:solidFill>
                  <a:srgbClr val="FF0000"/>
                </a:solidFill>
              </a:rPr>
              <a:t>възложителя</a:t>
            </a:r>
            <a:r>
              <a:rPr lang="ru-RU" sz="1800" b="1" dirty="0">
                <a:solidFill>
                  <a:srgbClr val="FF0000"/>
                </a:solidFill>
              </a:rPr>
              <a:t>).</a:t>
            </a:r>
          </a:p>
          <a:p>
            <a:r>
              <a:rPr lang="ru-RU" sz="1800" b="1" dirty="0" err="1"/>
              <a:t>Изнесената</a:t>
            </a:r>
            <a:r>
              <a:rPr lang="ru-RU" sz="1800" b="1" dirty="0"/>
              <a:t> по </a:t>
            </a:r>
            <a:r>
              <a:rPr lang="ru-RU" sz="1800" b="1" dirty="0" err="1"/>
              <a:t>този</a:t>
            </a:r>
            <a:r>
              <a:rPr lang="ru-RU" sz="1800" b="1" dirty="0"/>
              <a:t> тенденциозен начин в </a:t>
            </a:r>
            <a:r>
              <a:rPr lang="ru-RU" sz="1800" b="1" dirty="0" err="1"/>
              <a:t>национални</a:t>
            </a:r>
            <a:r>
              <a:rPr lang="ru-RU" sz="1800" b="1" dirty="0"/>
              <a:t> </a:t>
            </a:r>
            <a:r>
              <a:rPr lang="ru-RU" sz="1800" b="1" dirty="0" err="1"/>
              <a:t>медии</a:t>
            </a:r>
            <a:r>
              <a:rPr lang="ru-RU" sz="1800" b="1" dirty="0"/>
              <a:t> информация е </a:t>
            </a:r>
            <a:r>
              <a:rPr lang="ru-RU" sz="1800" b="1" dirty="0" err="1"/>
              <a:t>невярна</a:t>
            </a:r>
            <a:r>
              <a:rPr lang="ru-RU" sz="1800" b="1" dirty="0"/>
              <a:t> и</a:t>
            </a:r>
          </a:p>
          <a:p>
            <a:r>
              <a:rPr lang="ru-RU" sz="1800" b="1" dirty="0"/>
              <a:t>води до </a:t>
            </a:r>
            <a:r>
              <a:rPr lang="ru-RU" sz="1800" b="1" dirty="0" err="1"/>
              <a:t>напрежениев</a:t>
            </a:r>
            <a:r>
              <a:rPr lang="ru-RU" sz="1800" b="1" dirty="0"/>
              <a:t> </a:t>
            </a:r>
            <a:r>
              <a:rPr lang="ru-RU" sz="1800" b="1" dirty="0" err="1"/>
              <a:t>съсловието</a:t>
            </a:r>
            <a:r>
              <a:rPr lang="ru-RU" sz="1800" b="1" dirty="0"/>
              <a:t>, </a:t>
            </a:r>
            <a:r>
              <a:rPr lang="ru-RU" sz="1800" b="1" dirty="0" err="1"/>
              <a:t>както</a:t>
            </a:r>
            <a:r>
              <a:rPr lang="ru-RU" sz="1800" b="1" dirty="0"/>
              <a:t> и </a:t>
            </a:r>
            <a:r>
              <a:rPr lang="ru-RU" sz="1800" b="1" dirty="0" err="1"/>
              <a:t>влошена</a:t>
            </a:r>
            <a:r>
              <a:rPr lang="ru-RU" sz="1800" b="1" dirty="0"/>
              <a:t> </a:t>
            </a:r>
            <a:r>
              <a:rPr lang="ru-RU" sz="1800" b="1" dirty="0" err="1"/>
              <a:t>колаборация</a:t>
            </a:r>
            <a:r>
              <a:rPr lang="ru-RU" sz="1800" b="1" dirty="0"/>
              <a:t> между</a:t>
            </a:r>
          </a:p>
          <a:p>
            <a:r>
              <a:rPr lang="ru-RU" sz="1800" b="1" dirty="0" err="1"/>
              <a:t>общопрактикуващи</a:t>
            </a:r>
            <a:r>
              <a:rPr lang="ru-RU" sz="1800" b="1" dirty="0"/>
              <a:t> лекари и спешна </a:t>
            </a:r>
            <a:r>
              <a:rPr lang="ru-RU" sz="1800" b="1" dirty="0" err="1"/>
              <a:t>помощ</a:t>
            </a:r>
            <a:r>
              <a:rPr lang="ru-RU" sz="1800" b="1" dirty="0"/>
              <a:t> с </a:t>
            </a:r>
            <a:r>
              <a:rPr lang="ru-RU" sz="1800" b="1" dirty="0" err="1"/>
              <a:t>всички</a:t>
            </a:r>
            <a:r>
              <a:rPr lang="ru-RU" sz="1800" b="1" dirty="0"/>
              <a:t> </a:t>
            </a:r>
            <a:r>
              <a:rPr lang="ru-RU" sz="1800" b="1" dirty="0" err="1"/>
              <a:t>рискове</a:t>
            </a:r>
            <a:r>
              <a:rPr lang="ru-RU" sz="1800" b="1" dirty="0"/>
              <a:t> </a:t>
            </a:r>
            <a:r>
              <a:rPr lang="ru-RU" sz="1800" b="1" dirty="0" err="1"/>
              <a:t>произтичащи</a:t>
            </a:r>
            <a:r>
              <a:rPr lang="ru-RU" sz="1800" b="1" dirty="0"/>
              <a:t> за </a:t>
            </a:r>
            <a:r>
              <a:rPr lang="ru-RU" sz="1800" b="1" dirty="0" err="1"/>
              <a:t>здравето</a:t>
            </a:r>
            <a:r>
              <a:rPr lang="ru-RU" sz="1800" b="1" dirty="0"/>
              <a:t> и</a:t>
            </a:r>
          </a:p>
          <a:p>
            <a:r>
              <a:rPr lang="bg-BG" sz="1800" b="1" dirty="0"/>
              <a:t>живота на пациентите</a:t>
            </a:r>
            <a:r>
              <a:rPr lang="bg-BG" sz="1800" b="1" dirty="0" smtClean="0"/>
              <a:t>.</a:t>
            </a:r>
          </a:p>
          <a:p>
            <a:endParaRPr lang="bg-BG" sz="1800" b="1" dirty="0"/>
          </a:p>
          <a:p>
            <a:r>
              <a:rPr lang="bg-BG" sz="1800" b="1" dirty="0" smtClean="0"/>
              <a:t>                                                                         08.03.2017г</a:t>
            </a:r>
            <a:r>
              <a:rPr lang="bg-BG" sz="1800" b="1" dirty="0"/>
              <a:t>. </a:t>
            </a:r>
            <a:endParaRPr lang="bg-BG" sz="1800" b="1" dirty="0" smtClean="0"/>
          </a:p>
          <a:p>
            <a:r>
              <a:rPr lang="bg-BG" sz="1800" b="1" dirty="0"/>
              <a:t> </a:t>
            </a:r>
            <a:r>
              <a:rPr lang="bg-BG" sz="1800" b="1" dirty="0" smtClean="0"/>
              <a:t>                                                                                                        д-р </a:t>
            </a:r>
            <a:r>
              <a:rPr lang="bg-BG" sz="1800" b="1" dirty="0"/>
              <a:t>Георги Миндов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989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376</TotalTime>
  <Words>5189</Words>
  <Application>Microsoft Office PowerPoint</Application>
  <PresentationFormat>Презентация на цял екран (4:3)</PresentationFormat>
  <Paragraphs>527</Paragraphs>
  <Slides>42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42</vt:i4>
      </vt:variant>
    </vt:vector>
  </HeadingPairs>
  <TitlesOfParts>
    <vt:vector size="46" baseType="lpstr">
      <vt:lpstr>Century Gothic</vt:lpstr>
      <vt:lpstr>Wingdings 2</vt:lpstr>
      <vt:lpstr>Austin</vt:lpstr>
      <vt:lpstr>Worksheet</vt:lpstr>
      <vt:lpstr>Отчет за дейността на ДСОПЛ през            2017г.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дейността на ДСОПЛ през            2017г. </dc:title>
  <dc:creator>d-r Mindor</dc:creator>
  <cp:lastModifiedBy>George Mindov</cp:lastModifiedBy>
  <cp:revision>30</cp:revision>
  <dcterms:created xsi:type="dcterms:W3CDTF">2018-05-10T10:29:02Z</dcterms:created>
  <dcterms:modified xsi:type="dcterms:W3CDTF">2018-05-10T18:42:12Z</dcterms:modified>
</cp:coreProperties>
</file>