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70" r:id="rId6"/>
    <p:sldId id="263" r:id="rId7"/>
    <p:sldId id="267" r:id="rId8"/>
    <p:sldId id="269" r:id="rId9"/>
    <p:sldId id="274" r:id="rId10"/>
    <p:sldId id="279" r:id="rId11"/>
    <p:sldId id="273" r:id="rId12"/>
    <p:sldId id="276" r:id="rId13"/>
    <p:sldId id="272" r:id="rId14"/>
    <p:sldId id="275" r:id="rId15"/>
    <p:sldId id="278" r:id="rId16"/>
    <p:sldId id="277" r:id="rId17"/>
    <p:sldId id="271" r:id="rId18"/>
    <p:sldId id="282" r:id="rId19"/>
    <p:sldId id="268" r:id="rId20"/>
    <p:sldId id="286" r:id="rId21"/>
    <p:sldId id="281" r:id="rId22"/>
    <p:sldId id="285" r:id="rId23"/>
    <p:sldId id="284" r:id="rId24"/>
    <p:sldId id="283" r:id="rId25"/>
    <p:sldId id="280" r:id="rId26"/>
    <p:sldId id="264" r:id="rId27"/>
    <p:sldId id="265" r:id="rId28"/>
    <p:sldId id="287" r:id="rId29"/>
    <p:sldId id="288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73216"/>
            <a:ext cx="7772400" cy="864096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57BA8-D93D-4C89-80B0-2C1290E98109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F6C34-0D56-4449-A8C9-5A6C4879B87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679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68AF-498E-4B9B-B68F-90F493EDC5D7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04C90-1E43-49A6-9CC6-3C2A717CAB0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83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F313-11FA-4E3F-BEC3-107BF67CA97E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E80CC-5D6C-4B53-9CB1-51E42A1A4D7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0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243D5-AB6B-44A5-9A9B-A9F9E59A0756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DA3A6-0813-4761-810F-257A590865A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79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49174-BE0F-4D81-97FC-5794942510EB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E2183-9FC9-4A5B-93E5-3A977C2B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152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5B681-A8C5-423D-962F-76038F54A0C7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1DB54-12B9-4E2B-8CF9-984E557EF0A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83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97418-8DC5-4D82-BA67-8730A6FD10E5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CEA7E-0103-49E4-87F6-977F383E050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80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8F73F-16C2-495B-AD61-9F84931CED6E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AFA54-8141-4027-8AAD-1A93D624A13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2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E8DD-19FE-4AC2-B897-387E4B61AB40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2D49-9E69-4513-B24F-E0E824E4614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4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B617-6DA1-4919-A923-15CF309F0C7B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4B79E-6DE8-4F6E-9876-BA1E96EA8B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86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3DBA-6217-4CCB-9063-E18C00AA4861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3734B-1BE6-46C1-B20F-C63C339F9C6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31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5888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zh-C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8C31E40-C56C-4A63-B6F2-C82419145953}" type="datetimeFigureOut">
              <a:rPr lang="zh-CN" altLang="en-US"/>
              <a:pPr>
                <a:defRPr/>
              </a:pPr>
              <a:t>2017/5/13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5BF9470-D683-402A-8CAD-5712270094C2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5373688"/>
            <a:ext cx="7772400" cy="863600"/>
          </a:xfrm>
        </p:spPr>
        <p:txBody>
          <a:bodyPr/>
          <a:lstStyle/>
          <a:p>
            <a:r>
              <a:rPr lang="bg-BG" altLang="zh-CN" dirty="0" smtClean="0"/>
              <a:t>Промените в провеждането на</a:t>
            </a:r>
            <a:endParaRPr lang="zh-CN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4213" y="6165850"/>
            <a:ext cx="7775575" cy="576263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altLang="zh-CN" dirty="0" smtClean="0"/>
              <a:t>Профилактичните и диспансерни прегледи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r>
              <a:rPr lang="bg-BG" sz="2400" dirty="0"/>
              <a:t>Ехографско изследване на отделителна система на дете до </a:t>
            </a:r>
            <a:r>
              <a:rPr lang="bg-BG" sz="2400" b="1" dirty="0"/>
              <a:t>едногодишна възраст </a:t>
            </a:r>
            <a:r>
              <a:rPr lang="bg-BG" sz="2400" dirty="0"/>
              <a:t>еднократно на 6-месечна възраст не се извършва, ако </a:t>
            </a:r>
            <a:r>
              <a:rPr lang="bg-BG" sz="2400" b="1" dirty="0"/>
              <a:t>родител на детето заяви писмено </a:t>
            </a:r>
            <a:r>
              <a:rPr lang="bg-BG" sz="2400" dirty="0"/>
              <a:t>пред личния му лекар, че отказва това изследване, след като получи информация от личния лекар за специалистите в страната, които могат да го извършат. Провежда се от лекар специалист по детска нефрология, педиатрия с допълнителна квалификация по ехография или от лекар-специалист по образна диагностика</a:t>
            </a:r>
            <a:r>
              <a:rPr lang="bg-BG" sz="2400" dirty="0" smtClean="0"/>
              <a:t>.</a:t>
            </a:r>
            <a:r>
              <a:rPr lang="en-US" sz="2400" dirty="0"/>
              <a:t> </a:t>
            </a:r>
            <a:endParaRPr lang="bg-BG" sz="2400" b="1" dirty="0"/>
          </a:p>
          <a:p>
            <a:pPr marL="0" indent="0">
              <a:buNone/>
            </a:pPr>
            <a:r>
              <a:rPr lang="bg-BG" sz="2400" dirty="0" smtClean="0"/>
              <a:t>** </a:t>
            </a:r>
            <a:r>
              <a:rPr lang="bg-BG" sz="2400" dirty="0"/>
              <a:t>„Изследване на урина за протеин/албумин“ се допуска да се извършва и в медико-диагностична лаборатория.</a:t>
            </a:r>
            <a:endParaRPr lang="en-US" sz="2400" b="1" dirty="0"/>
          </a:p>
          <a:p>
            <a:pPr marL="0" indent="0">
              <a:buNone/>
            </a:pPr>
            <a:r>
              <a:rPr lang="bg-BG" sz="2400" dirty="0"/>
              <a:t> </a:t>
            </a:r>
            <a:endParaRPr lang="en-US" sz="2400" b="1" dirty="0"/>
          </a:p>
          <a:p>
            <a:pPr marL="0" indent="0">
              <a:buNone/>
            </a:pPr>
            <a:r>
              <a:rPr lang="bg-BG" sz="2400" dirty="0"/>
              <a:t>*** Консултативен преглед на деца за ранно откриване на вродена/наследствена очна патология се провежда от лекар специалист по очни болести.</a:t>
            </a:r>
            <a:endParaRPr lang="en-US" sz="2400" b="1" dirty="0"/>
          </a:p>
          <a:p>
            <a:pPr marL="0" indent="0">
              <a:buNone/>
            </a:pPr>
            <a:r>
              <a:rPr lang="bg-BG" u="sng" dirty="0"/>
              <a:t/>
            </a:r>
            <a:br>
              <a:rPr lang="bg-BG" u="sng" dirty="0"/>
            </a:b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76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/>
              <a:t> </a:t>
            </a:r>
            <a:r>
              <a:rPr lang="ru-RU" altLang="zh-CN" dirty="0" smtClean="0"/>
              <a:t>    </a:t>
            </a:r>
            <a:r>
              <a:rPr lang="ru-RU" altLang="zh-CN" b="1" dirty="0" smtClean="0"/>
              <a:t>Профилактичен преглед  над 18 години</a:t>
            </a:r>
          </a:p>
          <a:p>
            <a:pPr marL="0" indent="0">
              <a:buNone/>
            </a:pPr>
            <a:r>
              <a:rPr lang="ru-RU" altLang="zh-CN" dirty="0" smtClean="0"/>
              <a:t>- Изследването на общ холестерол, триглицериди, кръвна захар, ЕКГ, мамография, PSA, HDL-холестерол, LDL-холестерол в рамките на предходните 12 месеца, направено по друг повод, не се провежда повторно по време на профилактичния преглед. </a:t>
            </a:r>
          </a:p>
          <a:p>
            <a:pPr marL="0" indent="0">
              <a:buNone/>
            </a:pPr>
            <a:r>
              <a:rPr lang="ru-RU" altLang="zh-CN" dirty="0" smtClean="0"/>
              <a:t>- По преценка на общопрактикуващия лекар може да не се провежда повторно изследване на ПКК и урина, ако същите са направени през предходните 3 месеца.</a:t>
            </a:r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294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•	Кръвна захар се изследва </a:t>
            </a:r>
            <a:r>
              <a:rPr lang="ru-RU" altLang="zh-CN" b="1" dirty="0" smtClean="0"/>
              <a:t>при FINDRISK </a:t>
            </a:r>
            <a:r>
              <a:rPr lang="ru-RU" altLang="zh-CN" dirty="0" smtClean="0"/>
              <a:t>&gt;= 12 точки (изчислява се  чрез анкетната карта от съответния софтуер).</a:t>
            </a:r>
          </a:p>
          <a:p>
            <a:pPr marL="0" indent="0">
              <a:buNone/>
            </a:pPr>
            <a:r>
              <a:rPr lang="ru-RU" altLang="zh-CN" dirty="0" smtClean="0"/>
              <a:t>(Отпадат самостоятелното назначаване на КЗ при БМИ &gt; 30, при родител с диабет, раждане на едър плод и други. )</a:t>
            </a:r>
          </a:p>
          <a:p>
            <a:pPr marL="0" indent="0">
              <a:buNone/>
            </a:pPr>
            <a:r>
              <a:rPr lang="ru-RU" altLang="zh-CN" dirty="0" smtClean="0"/>
              <a:t> Оценката при FINDRISK се определя на базата на показатели от анамнезата и обективното състояние на пациента, определени по време на профилактичния преглед, и се оценява в точки. Максимален брой точки  26.</a:t>
            </a:r>
          </a:p>
        </p:txBody>
      </p:sp>
    </p:spTree>
    <p:extLst>
      <p:ext uri="{BB962C8B-B14F-4D97-AF65-F5344CB8AC3E}">
        <p14:creationId xmlns:p14="http://schemas.microsoft.com/office/powerpoint/2010/main" val="13306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	</a:t>
            </a:r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ru-RU" altLang="zh-CN" dirty="0" smtClean="0"/>
              <a:t>  Задължителен  е профилактичен АГ преглед на жени, навършващи 30 години в календарната година 2017 (родени през 1987г.) </a:t>
            </a:r>
          </a:p>
          <a:p>
            <a:pPr marL="0" indent="0">
              <a:buNone/>
            </a:pPr>
            <a:r>
              <a:rPr lang="ru-RU" altLang="zh-CN" dirty="0" smtClean="0"/>
              <a:t>Прегледът се провежда с направление от нас към АГ специалист ( на бланка НЗОК №3 тип 1), който е длъжен да вземе материал за цитонамазка и да назначи изследването с МДД от своя регулативен стандарт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964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•	СС риск по SCORE (за лица без сърдечно-съдови заболявания, захарен диабет, ХБН) ще се изчислява на 5 години за здрави лица от 40 години(за мъже) или от 50 години(за жени)  до 65 навършени години. Назначаваме триглицериди, общ холестерол и </a:t>
            </a:r>
            <a:r>
              <a:rPr lang="ru-RU" altLang="zh-CN" u="sng" dirty="0" smtClean="0">
                <a:solidFill>
                  <a:srgbClr val="FF0000"/>
                </a:solidFill>
              </a:rPr>
              <a:t>HDL-холестерол .</a:t>
            </a:r>
          </a:p>
          <a:p>
            <a:pPr marL="0" indent="0">
              <a:buNone/>
            </a:pPr>
            <a:r>
              <a:rPr lang="ru-RU" altLang="zh-CN" dirty="0" smtClean="0"/>
              <a:t>•	За лицата със заболявания: (сърдечно-съдови, диабет, ХБН) се назначават на 5 години </a:t>
            </a:r>
            <a:r>
              <a:rPr lang="ru-RU" altLang="zh-CN" dirty="0" smtClean="0">
                <a:solidFill>
                  <a:srgbClr val="FF0000"/>
                </a:solidFill>
              </a:rPr>
              <a:t>LDL-холестерол</a:t>
            </a:r>
            <a:r>
              <a:rPr lang="ru-RU" altLang="zh-CN" dirty="0" smtClean="0"/>
              <a:t> и триглицериди, ако не са назначени в рамките на диспансерното наблюдение в предходните 12 месеца. </a:t>
            </a:r>
          </a:p>
        </p:txBody>
      </p:sp>
    </p:spTree>
    <p:extLst>
      <p:ext uri="{BB962C8B-B14F-4D97-AF65-F5344CB8AC3E}">
        <p14:creationId xmlns:p14="http://schemas.microsoft.com/office/powerpoint/2010/main" val="53853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r>
              <a:rPr lang="ru-RU" altLang="zh-CN" dirty="0" smtClean="0"/>
              <a:t>На лицата над 65  години ще се назначават същите изследвания и в същата периодика, но НЕ се изчислява SCORE. </a:t>
            </a:r>
          </a:p>
          <a:p>
            <a:pPr marL="0" indent="0">
              <a:buNone/>
            </a:pPr>
            <a:r>
              <a:rPr lang="ru-RU" altLang="zh-CN" dirty="0" smtClean="0"/>
              <a:t>•	Всички изследвания (без ПКК и урина), които са направени в предходните 12 месеца  (не в рамките на календарната година, както беше досега) по друг повод не се провеждат повторно.  </a:t>
            </a:r>
          </a:p>
          <a:p>
            <a:pPr marL="0" indent="0">
              <a:buNone/>
            </a:pPr>
            <a:r>
              <a:rPr lang="ru-RU" altLang="zh-CN" dirty="0" smtClean="0"/>
              <a:t>ПКК и урина можете да не назначавате (по ваша преценка), ако са изследвани в предходните 3 месеца. </a:t>
            </a:r>
          </a:p>
        </p:txBody>
      </p:sp>
    </p:spTree>
    <p:extLst>
      <p:ext uri="{BB962C8B-B14F-4D97-AF65-F5344CB8AC3E}">
        <p14:creationId xmlns:p14="http://schemas.microsoft.com/office/powerpoint/2010/main" val="186325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r>
              <a:rPr lang="ru-RU" altLang="zh-CN" dirty="0" smtClean="0"/>
              <a:t>	Няма изискване „Картата за оценка на рисковите фактори за развитие на заболяване“ при провеждане на профилактичен преглед да бъде разпечатвана на хартиен носител и да бъде подписвана от здравноосигуреното лице.</a:t>
            </a:r>
          </a:p>
          <a:p>
            <a:pPr marL="0" indent="0">
              <a:buNone/>
            </a:pPr>
            <a:r>
              <a:rPr lang="ru-RU" altLang="zh-CN" dirty="0" smtClean="0"/>
              <a:t>	Въвеждат се и две нови рискови групи – затлъстяване и тютюнопушене.</a:t>
            </a:r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4273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•	Лицата с рискови фактори, определени чрез картата за профилактика, трябва да бъдат включени в рискови трупи и да бъдат информирани , че имат такъв риск;  да им се обясни необходимостта от конкретни мерки</a:t>
            </a:r>
          </a:p>
          <a:p>
            <a:pPr marL="0" indent="0">
              <a:buNone/>
            </a:pPr>
            <a:r>
              <a:rPr lang="ru-RU" altLang="zh-CN" dirty="0"/>
              <a:t>о</a:t>
            </a:r>
            <a:r>
              <a:rPr lang="ru-RU" altLang="zh-CN" dirty="0" smtClean="0"/>
              <a:t>пределени в прил.5 на нар.8 , примерно:</a:t>
            </a:r>
          </a:p>
          <a:p>
            <a:pPr marL="0" indent="0">
              <a:buNone/>
            </a:pPr>
            <a:r>
              <a:rPr lang="ru-RU" altLang="zh-CN" dirty="0" smtClean="0"/>
              <a:t>«Информиране на пациента за рисковете за развитие на заболяване; пр. за пушачи:</a:t>
            </a:r>
          </a:p>
          <a:p>
            <a:pPr marL="0" indent="0">
              <a:buNone/>
            </a:pPr>
            <a:r>
              <a:rPr lang="ru-RU" altLang="zh-CN" dirty="0" smtClean="0"/>
              <a:t>Съвети за отказване от тютюнопушенето, включване в налични програми</a:t>
            </a:r>
          </a:p>
          <a:p>
            <a:pPr marL="0" indent="0">
              <a:buNone/>
            </a:pPr>
            <a:r>
              <a:rPr lang="ru-RU" altLang="zh-CN" dirty="0" smtClean="0"/>
              <a:t>за отказване при желание на пациента»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0102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r>
              <a:rPr lang="ru-RU" altLang="zh-CN" dirty="0" smtClean="0"/>
              <a:t>ССЗ:Информиране на пациента за рисковите фактори за развитие на заболяване;</a:t>
            </a:r>
          </a:p>
          <a:p>
            <a:pPr marL="0" indent="0">
              <a:buNone/>
            </a:pPr>
            <a:r>
              <a:rPr lang="ru-RU" altLang="zh-CN" dirty="0" smtClean="0"/>
              <a:t>Обучение за самонаблюдение и контрол на теглото, кръвното налягане,сърдечната честота и други;Препоръки за начина на живот – хранене, двигателна активност,</a:t>
            </a:r>
          </a:p>
          <a:p>
            <a:pPr marL="0" indent="0">
              <a:buNone/>
            </a:pPr>
            <a:r>
              <a:rPr lang="ru-RU" altLang="zh-CN" dirty="0" smtClean="0"/>
              <a:t>преустановяване на вредни навици, намаляване на нервно-психическото</a:t>
            </a:r>
          </a:p>
          <a:p>
            <a:pPr marL="0" indent="0">
              <a:buNone/>
            </a:pPr>
            <a:r>
              <a:rPr lang="ru-RU" altLang="zh-CN" dirty="0" smtClean="0"/>
              <a:t>напрежение;</a:t>
            </a:r>
          </a:p>
          <a:p>
            <a:pPr marL="0" indent="0">
              <a:buNone/>
            </a:pPr>
            <a:r>
              <a:rPr lang="ru-RU" altLang="zh-CN" dirty="0" smtClean="0"/>
              <a:t>Преценка на необходимостта от консултация с кардиолог и допълнителни МДД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1085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ru-RU" altLang="zh-CN" dirty="0" smtClean="0"/>
              <a:t>	Няма задължителни консултации при установени рискови фактори и групи освен: </a:t>
            </a:r>
          </a:p>
          <a:p>
            <a:pPr marL="0" indent="0">
              <a:buNone/>
            </a:pPr>
            <a:r>
              <a:rPr lang="ru-RU" altLang="zh-CN" dirty="0" smtClean="0"/>
              <a:t>•	Заложени  са изследвания и консултации само при ПСА от 4-9 (консултация с уролог по наша преценка) и при PSA над 10 при мъже над 40 г. (консултация с уролог задължително)</a:t>
            </a:r>
          </a:p>
        </p:txBody>
      </p:sp>
    </p:spTree>
    <p:extLst>
      <p:ext uri="{BB962C8B-B14F-4D97-AF65-F5344CB8AC3E}">
        <p14:creationId xmlns:p14="http://schemas.microsoft.com/office/powerpoint/2010/main" val="72292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                    	Диспансеризация </a:t>
            </a:r>
            <a:endParaRPr lang="ru-RU" altLang="zh-CN" dirty="0"/>
          </a:p>
          <a:p>
            <a:r>
              <a:rPr lang="ru-RU" altLang="zh-CN" dirty="0" smtClean="0"/>
              <a:t>Диспансеризацията е ДОБРОВОЛНА, като лекаря трябва да обясни на пациента само УСТНО за вида и тежестта на заболяването, необходимостта от наблюдение и лечение и рисковете от отказа от диспансеризация. Лекарят е длъжен да диспансеризира пациента, освен при изричен отказ на пациента, като отказът се документира ПИСМЕНО от лекаря в амбулаторния лист, както и фактът, че му е предложена диспансеризация. 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Диспансерно наблюдение на възрастни </a:t>
            </a:r>
          </a:p>
          <a:p>
            <a:pPr marL="0" indent="0">
              <a:buNone/>
            </a:pPr>
            <a:r>
              <a:rPr lang="ru-RU" altLang="zh-CN" dirty="0"/>
              <a:t> </a:t>
            </a:r>
            <a:r>
              <a:rPr lang="ru-RU" altLang="zh-CN" dirty="0" smtClean="0"/>
              <a:t> Пр.№9 и пр.№14</a:t>
            </a:r>
          </a:p>
          <a:p>
            <a:pPr marL="0" indent="0">
              <a:buNone/>
            </a:pPr>
            <a:r>
              <a:rPr lang="ru-RU" altLang="zh-CN" sz="2400" dirty="0" smtClean="0"/>
              <a:t>Приложение №9 отпадат думите „не по-малко от 1“ в графата за прегледите за всички заболявания</a:t>
            </a:r>
          </a:p>
          <a:p>
            <a:pPr marL="0" indent="0">
              <a:buNone/>
            </a:pPr>
            <a:r>
              <a:rPr lang="ru-RU" altLang="zh-CN" sz="2400" dirty="0" smtClean="0"/>
              <a:t>При Е11, I10, I11 – </a:t>
            </a:r>
            <a:r>
              <a:rPr lang="ru-RU" altLang="zh-CN" sz="2400" b="1" dirty="0" smtClean="0"/>
              <a:t>ОТПАДАТ </a:t>
            </a:r>
            <a:r>
              <a:rPr lang="ru-RU" altLang="zh-CN" sz="2400" dirty="0" smtClean="0"/>
              <a:t> задължителните консултации със СИМП(по преценка)</a:t>
            </a:r>
          </a:p>
          <a:p>
            <a:pPr marL="0" indent="0">
              <a:buNone/>
            </a:pPr>
            <a:r>
              <a:rPr lang="ru-RU" altLang="zh-CN" sz="2400" dirty="0" smtClean="0"/>
              <a:t>•	Е11 – запазват се 4 прегледа годишно, консултацията с ендокринолог е по наша преценка .</a:t>
            </a:r>
          </a:p>
          <a:p>
            <a:pPr marL="0" indent="0">
              <a:buNone/>
            </a:pPr>
            <a:r>
              <a:rPr lang="ru-RU" altLang="zh-CN" sz="2400" dirty="0" smtClean="0"/>
              <a:t>При гликиран хемоглобин над 8 %. консултацията с ендокринолог е задължителна! </a:t>
            </a:r>
          </a:p>
          <a:p>
            <a:pPr marL="0" indent="0">
              <a:buNone/>
            </a:pPr>
            <a:r>
              <a:rPr lang="ru-RU" altLang="zh-CN" sz="2400" dirty="0" smtClean="0"/>
              <a:t>При гликиран хемоглобин под 8% е по преценка.</a:t>
            </a:r>
          </a:p>
          <a:p>
            <a:pPr marL="0" indent="0">
              <a:buNone/>
            </a:pPr>
            <a:r>
              <a:rPr lang="ru-RU" altLang="zh-CN" sz="2400" dirty="0" smtClean="0"/>
              <a:t> Възможност за назначаване на допълнителен (трети) гликиран хемоглобин не по-рано от 3 месеца след промяна в лечението (по преценка). КЗП е до 2 пъти годишно по преценка. </a:t>
            </a:r>
          </a:p>
        </p:txBody>
      </p:sp>
    </p:spTree>
    <p:extLst>
      <p:ext uri="{BB962C8B-B14F-4D97-AF65-F5344CB8AC3E}">
        <p14:creationId xmlns:p14="http://schemas.microsoft.com/office/powerpoint/2010/main" val="1688783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endParaRPr lang="ru-RU" altLang="zh-CN" sz="2400" dirty="0"/>
          </a:p>
          <a:p>
            <a:pPr marL="0" indent="0">
              <a:buNone/>
            </a:pPr>
            <a:endParaRPr lang="ru-RU" altLang="zh-CN" sz="2400" dirty="0" smtClean="0"/>
          </a:p>
          <a:p>
            <a:pPr marL="0" indent="0">
              <a:buNone/>
            </a:pPr>
            <a:endParaRPr lang="ru-RU" altLang="zh-CN" sz="2400" dirty="0"/>
          </a:p>
          <a:p>
            <a:pPr marL="0" indent="0">
              <a:buNone/>
            </a:pPr>
            <a:r>
              <a:rPr lang="ru-RU" altLang="zh-CN" sz="2400" dirty="0" smtClean="0"/>
              <a:t>	I10, I11 – запазват се 4 прегледа годишно, </a:t>
            </a:r>
          </a:p>
          <a:p>
            <a:pPr marL="0" indent="0">
              <a:buNone/>
            </a:pPr>
            <a:r>
              <a:rPr lang="ru-RU" altLang="zh-CN" sz="2400" dirty="0" smtClean="0"/>
              <a:t>консултацията с кардиолог е по наша преценка един път годишно, при необходимост има възможност за втора консултация с кардиолог (резистентна хипертония) – по наша преценка. </a:t>
            </a:r>
          </a:p>
          <a:p>
            <a:pPr marL="0" indent="0">
              <a:buNone/>
            </a:pPr>
            <a:r>
              <a:rPr lang="ru-RU" altLang="zh-CN" sz="2400" dirty="0" smtClean="0"/>
              <a:t> Консултациите с офталмолог след установяване на хипертонична ретинопатия са на 3 години по преценка на ОПЛ.  При И10 не се назначава ехоКГ (както досега)</a:t>
            </a:r>
          </a:p>
          <a:p>
            <a:pPr marL="0" indent="0">
              <a:buNone/>
            </a:pPr>
            <a:r>
              <a:rPr lang="ru-RU" altLang="zh-CN" sz="2400" dirty="0" smtClean="0"/>
              <a:t>•	I20, I25.2 – остават ежегодните консултации с кардиолог и ехоКГ на 12 месеца,  и по преценка на кардиолога – сърдечно-съдов тест с натоварване или стрес ехоКГ.</a:t>
            </a:r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0928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•</a:t>
            </a:r>
            <a:r>
              <a:rPr lang="ru-RU" altLang="zh-CN" sz="2400" dirty="0" smtClean="0"/>
              <a:t>	I69 – след 5-та година консултациите с невролог са по наша преценка. И69 остават при СИМП до края на първата година. При нов инцидент - броенето започва от началото на инцидента.</a:t>
            </a:r>
          </a:p>
          <a:p>
            <a:pPr marL="0" indent="0">
              <a:buNone/>
            </a:pPr>
            <a:r>
              <a:rPr lang="ru-RU" altLang="zh-CN" sz="2400" dirty="0" smtClean="0"/>
              <a:t>•	I80 – вместо фибриноген и АПТТ ще се назначава фибриноген и Протромбиново време (за пациентите на лечение със Синтром).</a:t>
            </a:r>
          </a:p>
          <a:p>
            <a:pPr marL="0" indent="0">
              <a:buNone/>
            </a:pPr>
            <a:r>
              <a:rPr lang="ru-RU" altLang="zh-CN" sz="2400" dirty="0" smtClean="0"/>
              <a:t>•	Е10 и Е11 на лечение с инсулин – ще се наблюдават само от СИМП, дори когато са в комбинация с друга наша диагноза (Е03). </a:t>
            </a:r>
          </a:p>
          <a:p>
            <a:pPr marL="0" indent="0">
              <a:buNone/>
            </a:pPr>
            <a:r>
              <a:rPr lang="ru-RU" altLang="zh-CN" sz="2400" dirty="0" smtClean="0"/>
              <a:t>Ако пациент е с Е11/Е10 в комбинация с Е03 и за двете диагнози остава на диспансерно наблюдение само при СИМП (ендокринолог). </a:t>
            </a:r>
          </a:p>
          <a:p>
            <a:pPr marL="0" indent="0">
              <a:buNone/>
            </a:pPr>
            <a:r>
              <a:rPr lang="ru-RU" altLang="zh-CN" sz="2400" dirty="0" smtClean="0"/>
              <a:t>•	Добавени са консултации с офталмолог подобно на наблюдението при ОПЛ. </a:t>
            </a:r>
            <a:endParaRPr lang="zh-CN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06218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•</a:t>
            </a:r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ru-RU" altLang="zh-CN" dirty="0" smtClean="0"/>
              <a:t>	При Е03 добавена е и ехокардиография веднъж на 2 </a:t>
            </a:r>
            <a:r>
              <a:rPr lang="ru-RU" altLang="zh-CN" dirty="0" err="1" smtClean="0"/>
              <a:t>години</a:t>
            </a:r>
            <a:r>
              <a:rPr lang="ru-RU" altLang="zh-CN" dirty="0" smtClean="0"/>
              <a:t>.+ </a:t>
            </a:r>
            <a:r>
              <a:rPr lang="ru-RU" altLang="zh-CN" dirty="0" err="1" smtClean="0"/>
              <a:t>Холестерол</a:t>
            </a:r>
            <a:r>
              <a:rPr lang="ru-RU" altLang="zh-CN" dirty="0" smtClean="0"/>
              <a:t>!</a:t>
            </a:r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bg-BG" dirty="0" smtClean="0"/>
              <a:t>Чл.136.4 от НРД 2017</a:t>
            </a:r>
          </a:p>
          <a:p>
            <a:pPr marL="0" indent="0">
              <a:buNone/>
            </a:pPr>
            <a:r>
              <a:rPr lang="bg-BG" dirty="0" smtClean="0"/>
              <a:t>При </a:t>
            </a:r>
            <a:r>
              <a:rPr lang="bg-BG" dirty="0"/>
              <a:t>уведомяване на ЗОЛ за правото му на следващ диспансерен преглед и последващото неявяване на ЗОЛ диспансеризиращият лекар не носи отговорност.</a:t>
            </a:r>
            <a:endParaRPr lang="en-US" dirty="0"/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89615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•	Възстановени са забележките под таблицата с диспансерните дейности:</a:t>
            </a:r>
          </a:p>
          <a:p>
            <a:pPr marL="0" indent="0">
              <a:buNone/>
            </a:pPr>
            <a:r>
              <a:rPr lang="ru-RU" altLang="zh-CN" dirty="0" smtClean="0"/>
              <a:t>&gt;	Признаване на извършени изследвания и консултации</a:t>
            </a:r>
          </a:p>
          <a:p>
            <a:pPr marL="0" indent="0">
              <a:buNone/>
            </a:pPr>
            <a:r>
              <a:rPr lang="ru-RU" altLang="zh-CN" dirty="0" smtClean="0"/>
              <a:t>&gt;	Диспансеризация при ОПЛ, когато пациентът има диагнози, подлежащи на диспансеризация в ПИМП и в СИМП. </a:t>
            </a:r>
          </a:p>
          <a:p>
            <a:pPr marL="0" indent="0">
              <a:buNone/>
            </a:pPr>
            <a:r>
              <a:rPr lang="ru-RU" altLang="zh-CN" dirty="0" smtClean="0"/>
              <a:t>&gt;	В този случай ОПЛ извършва всички дейности по диспансерното наблюдение, които извършва и специалиста посочени в приложение №9 и №14 от НРД 2017</a:t>
            </a:r>
          </a:p>
        </p:txBody>
      </p:sp>
    </p:spTree>
    <p:extLst>
      <p:ext uri="{BB962C8B-B14F-4D97-AF65-F5344CB8AC3E}">
        <p14:creationId xmlns:p14="http://schemas.microsoft.com/office/powerpoint/2010/main" val="19176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ru-RU" altLang="zh-CN" dirty="0" smtClean="0"/>
              <a:t>Например: </a:t>
            </a:r>
          </a:p>
          <a:p>
            <a:pPr marL="0" indent="0">
              <a:buNone/>
            </a:pPr>
            <a:r>
              <a:rPr lang="ru-RU" altLang="zh-CN" dirty="0" smtClean="0"/>
              <a:t>Ревматични и  неревматичните клапни пороци, ХИБС-i25, вторични хипертонии, ХБС, ендокардити, кардиомиопатии, AV блокове, СН и др. , </a:t>
            </a:r>
          </a:p>
          <a:p>
            <a:pPr marL="0" indent="0">
              <a:buNone/>
            </a:pPr>
            <a:r>
              <a:rPr lang="ru-RU" altLang="zh-CN" dirty="0" smtClean="0"/>
              <a:t>като е важно да знаем, че освен конкретните специфични за всяка болест изследване/ консултация е необходимо за правим ЕКГ при всеки преглед.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3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&gt;	Изключения са диабет на лечение с инсулин (Е10 и Е11), пациенти със сърдечни интервенции и операции до края на първата година след процедурата. /остават в СИМП/</a:t>
            </a:r>
          </a:p>
          <a:p>
            <a:pPr marL="0" indent="0">
              <a:buNone/>
            </a:pPr>
            <a:r>
              <a:rPr lang="ru-RU" altLang="zh-CN" dirty="0" smtClean="0"/>
              <a:t>&gt;	При диспансеризация на пациенти с комбинирани диагнози  ОПЛ насочва пациента за консултативен преглед при съответния специалист, като се препоръчват 2 прегледа с направление към СИМП  за календарната година по преценка на ОПЛ, но </a:t>
            </a:r>
            <a:r>
              <a:rPr lang="ru-RU" altLang="zh-CN" b="1" u="sng" dirty="0" smtClean="0">
                <a:solidFill>
                  <a:srgbClr val="FF0000"/>
                </a:solidFill>
              </a:rPr>
              <a:t>не по малко от един</a:t>
            </a:r>
            <a:r>
              <a:rPr lang="ru-RU" altLang="zh-CN" dirty="0" smtClean="0"/>
              <a:t>. /протестно писмо на ДСОПЛ/</a:t>
            </a:r>
          </a:p>
        </p:txBody>
      </p:sp>
    </p:spTree>
    <p:extLst>
      <p:ext uri="{BB962C8B-B14F-4D97-AF65-F5344CB8AC3E}">
        <p14:creationId xmlns:p14="http://schemas.microsoft.com/office/powerpoint/2010/main" val="5040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r>
              <a:rPr lang="ru-RU" altLang="zh-CN" dirty="0" smtClean="0"/>
              <a:t>С информиране и подпис на пациента, че се отказва от този преглед той може да не бъде извършен.</a:t>
            </a:r>
          </a:p>
          <a:p>
            <a:pPr marL="0" indent="0">
              <a:buNone/>
            </a:pPr>
            <a:r>
              <a:rPr lang="ru-RU" altLang="zh-CN" dirty="0" smtClean="0"/>
              <a:t>&gt;	В  случаи, че ОПЛ поема диспансерно наблюдение на заболявания от кардиологичните диспансерни диагнози той  е длъжен да осъществи и всички дейности от Приложение №14 - честота на прегледите и назначава всяко едно изследване и консултация  за всяко заболяване, вкл.  с направление №3а за съответната ВСМД</a:t>
            </a:r>
          </a:p>
        </p:txBody>
      </p:sp>
    </p:spTree>
    <p:extLst>
      <p:ext uri="{BB962C8B-B14F-4D97-AF65-F5344CB8AC3E}">
        <p14:creationId xmlns:p14="http://schemas.microsoft.com/office/powerpoint/2010/main" val="10989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zh-CN" dirty="0" smtClean="0"/>
              <a:t>Важно </a:t>
            </a:r>
            <a:r>
              <a:rPr lang="ru-RU" altLang="zh-CN" dirty="0" smtClean="0"/>
              <a:t>е да знаем, че съгласно Приложение №7 от НРД  „МКБ кодове на заболяванията по списък  и кодове на специалности на лекари, назначаващи терапия“ за  някои МКБ кодове ОПЛ нямаме право самостоятелно да назначаваме терапия. Такива са: I48, I50, I25, I26, I44, I45 </a:t>
            </a:r>
            <a:r>
              <a:rPr lang="ru-RU" altLang="zh-CN" dirty="0" smtClean="0"/>
              <a:t>I47.1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Ново! НРД 2017 </a:t>
            </a:r>
            <a:r>
              <a:rPr lang="bg-BG" sz="2000" b="1" dirty="0" smtClean="0"/>
              <a:t>При </a:t>
            </a:r>
            <a:r>
              <a:rPr lang="bg-BG" sz="2000" b="1" dirty="0"/>
              <a:t>липса или недостатъчна ефективност от прилаганата лекарствена терапия лекарят, провеждащ диспансерно наблюдение, за заболяванията, за които има утвърден ред за диспансерно наблюдение, </a:t>
            </a:r>
            <a:r>
              <a:rPr lang="bg-BG" sz="2000" b="1" u="sng" dirty="0">
                <a:solidFill>
                  <a:srgbClr val="FF0000"/>
                </a:solidFill>
              </a:rPr>
              <a:t>може да назначава заместваща лекарствена терапия,</a:t>
            </a:r>
            <a:r>
              <a:rPr lang="bg-BG" sz="2000" b="1" dirty="0"/>
              <a:t> освен в случаите на специални изисквания при назначена терапия по реда на чл. 78, т. 2 ЗЗО</a:t>
            </a:r>
            <a:r>
              <a:rPr lang="bg-BG" sz="2000" b="1" dirty="0" smtClean="0"/>
              <a:t>./ протоколи/.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ru-RU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21790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r>
              <a:rPr lang="ru-RU" altLang="zh-CN" dirty="0" smtClean="0"/>
              <a:t>«Там, където сме ние нищо не се свършва както трябва, но ние не можем да бъдем навсякъде!»</a:t>
            </a:r>
          </a:p>
          <a:p>
            <a:pPr marL="0" indent="0">
              <a:buNone/>
            </a:pPr>
            <a:endParaRPr lang="ru-RU" altLang="zh-CN" dirty="0" smtClean="0"/>
          </a:p>
          <a:p>
            <a:pPr marL="0" indent="0" algn="ctr">
              <a:buNone/>
            </a:pPr>
            <a:endParaRPr lang="ru-RU" altLang="zh-CN" dirty="0"/>
          </a:p>
          <a:p>
            <a:pPr marL="0" indent="0" algn="ctr">
              <a:buNone/>
            </a:pPr>
            <a:endParaRPr lang="ru-RU" altLang="zh-CN" dirty="0" smtClean="0"/>
          </a:p>
          <a:p>
            <a:pPr marL="0" indent="0" algn="ctr">
              <a:buNone/>
            </a:pPr>
            <a:endParaRPr lang="ru-RU" altLang="zh-CN" dirty="0"/>
          </a:p>
          <a:p>
            <a:pPr marL="0" indent="0" algn="ctr">
              <a:buNone/>
            </a:pPr>
            <a:endParaRPr lang="ru-RU" altLang="zh-CN" dirty="0" smtClean="0"/>
          </a:p>
          <a:p>
            <a:pPr marL="0" indent="0" algn="ctr">
              <a:buNone/>
            </a:pPr>
            <a:endParaRPr lang="ru-RU" altLang="zh-CN" dirty="0" smtClean="0"/>
          </a:p>
          <a:p>
            <a:pPr marL="0" indent="0" algn="ctr">
              <a:buNone/>
            </a:pPr>
            <a:r>
              <a:rPr lang="ru-RU" altLang="zh-CN" b="1" dirty="0" smtClean="0"/>
              <a:t>БЛАГОДАРЯ ЗА ВНИМАНИЕТО!</a:t>
            </a:r>
          </a:p>
          <a:p>
            <a:pPr marL="0" indent="0">
              <a:buNone/>
            </a:pPr>
            <a:endParaRPr lang="ru-RU" altLang="zh-CN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5" y="1753170"/>
            <a:ext cx="409575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6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	Продължителността (времетраенето) на профилактичния и диспансерния преглед се определят от обема и обхвата на необходимите дейности, вкл. последващата оценка на резултата от изследванията и консултациите, но не по-малко от 10 минути.</a:t>
            </a:r>
          </a:p>
          <a:p>
            <a:pPr marL="0" indent="0">
              <a:buNone/>
            </a:pPr>
            <a:r>
              <a:rPr lang="ru-RU" altLang="zh-CN" dirty="0" smtClean="0"/>
              <a:t>Преди минималната продължителност на прегледа беше 15 минути. </a:t>
            </a:r>
          </a:p>
          <a:p>
            <a:pPr marL="0" indent="0">
              <a:buNone/>
            </a:pPr>
            <a:r>
              <a:rPr lang="ru-RU" altLang="zh-CN" dirty="0" smtClean="0"/>
              <a:t>В критериите за качество на НРД 2017 е въведена отново мин. продължителност 10 минути!</a:t>
            </a:r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10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ru-RU" altLang="zh-CN" dirty="0" smtClean="0"/>
              <a:t>Отпада: </a:t>
            </a:r>
          </a:p>
          <a:p>
            <a:pPr marL="0" indent="0">
              <a:buNone/>
            </a:pPr>
            <a:r>
              <a:rPr lang="ru-RU" altLang="zh-CN" dirty="0" smtClean="0"/>
              <a:t>Всеки личен лекар е длъжен да поставя на </a:t>
            </a:r>
            <a:r>
              <a:rPr lang="ru-RU" altLang="zh-CN" dirty="0" err="1" smtClean="0"/>
              <a:t>общо</a:t>
            </a:r>
            <a:r>
              <a:rPr lang="ru-RU" altLang="zh-CN" dirty="0" smtClean="0"/>
              <a:t> </a:t>
            </a:r>
            <a:r>
              <a:rPr lang="ru-RU" altLang="zh-CN" dirty="0" err="1" smtClean="0"/>
              <a:t>достъпно</a:t>
            </a:r>
            <a:r>
              <a:rPr lang="ru-RU" altLang="zh-CN" dirty="0" smtClean="0"/>
              <a:t> място в лечебното заведение за първична извънболнична медицинска помощ информация относно вида и периодичността на профилактичните прегледи и изследвания.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4464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	</a:t>
            </a:r>
            <a:r>
              <a:rPr lang="ru-RU" altLang="zh-CN" b="1" dirty="0" smtClean="0"/>
              <a:t>Предоставяне и обмен  на информация  </a:t>
            </a:r>
            <a:r>
              <a:rPr lang="ru-RU" altLang="zh-CN" dirty="0" smtClean="0"/>
              <a:t>– по разбираем начин, </a:t>
            </a:r>
            <a:r>
              <a:rPr lang="ru-RU" altLang="zh-CN" b="1" dirty="0" smtClean="0"/>
              <a:t>устно</a:t>
            </a:r>
            <a:r>
              <a:rPr lang="ru-RU" altLang="zh-CN" dirty="0" smtClean="0"/>
              <a:t> вид и периодичност на проф. преглед и  за резултатите от изследванията и прегледите.  Пациентът получава достъп до данните за проведените прегледи и </a:t>
            </a:r>
            <a:r>
              <a:rPr lang="ru-RU" altLang="zh-CN" b="1" dirty="0" smtClean="0"/>
              <a:t>само при поискване </a:t>
            </a:r>
            <a:r>
              <a:rPr lang="ru-RU" altLang="zh-CN" dirty="0" smtClean="0"/>
              <a:t>– екземпляр от медицинската документация (амбулаторен лист). </a:t>
            </a:r>
          </a:p>
          <a:p>
            <a:pPr marL="0" indent="0">
              <a:buNone/>
            </a:pPr>
            <a:r>
              <a:rPr lang="ru-RU" altLang="zh-CN" dirty="0" smtClean="0"/>
              <a:t>Данните от прегледите и изследванията от СИМП се предават на ОПЛ чрез пациента.При смяна на Лечебното заведение по досегашния ред – предава се чрез пациента на новоизбрания ОПЛ. </a:t>
            </a:r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967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	</a:t>
            </a:r>
            <a:r>
              <a:rPr lang="ru-RU" altLang="zh-CN" b="1" dirty="0" smtClean="0"/>
              <a:t>Съхранение на информацията </a:t>
            </a:r>
          </a:p>
          <a:p>
            <a:pPr marL="0" indent="0">
              <a:buNone/>
            </a:pPr>
            <a:r>
              <a:rPr lang="ru-RU" altLang="zh-CN" dirty="0" smtClean="0"/>
              <a:t>На електронен и хартиен носител, когато носи подписа на пациента върху документа или само на електронен носител, когато е подписана с автентификация.</a:t>
            </a:r>
          </a:p>
          <a:p>
            <a:pPr marL="0" indent="0">
              <a:buNone/>
            </a:pPr>
            <a:r>
              <a:rPr lang="ru-RU" altLang="zh-CN" b="1" u="sng" dirty="0" smtClean="0"/>
              <a:t>Съхранява се 3 години,</a:t>
            </a:r>
            <a:r>
              <a:rPr lang="ru-RU" altLang="zh-CN" dirty="0" smtClean="0"/>
              <a:t> след което подлежи на предаване на пациента или унищожаване (при отказ или невъзможност за предаване на пациента). </a:t>
            </a:r>
          </a:p>
          <a:p>
            <a:pPr marL="0" indent="0">
              <a:buNone/>
            </a:pPr>
            <a:r>
              <a:rPr lang="ru-RU" altLang="zh-CN" dirty="0" smtClean="0"/>
              <a:t>На електронен носител – архивиране и съхраняване до 1 година след приключване на диспансерното наблюдение.</a:t>
            </a:r>
          </a:p>
        </p:txBody>
      </p:sp>
    </p:spTree>
    <p:extLst>
      <p:ext uri="{BB962C8B-B14F-4D97-AF65-F5344CB8AC3E}">
        <p14:creationId xmlns:p14="http://schemas.microsoft.com/office/powerpoint/2010/main" val="166391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r>
              <a:rPr lang="ru-RU" altLang="zh-CN" dirty="0" smtClean="0"/>
              <a:t>Документацията по диспансерното наблюдение  се съхранява в лечебното заведение </a:t>
            </a:r>
            <a:r>
              <a:rPr lang="ru-RU" altLang="zh-CN" b="1" dirty="0" smtClean="0"/>
              <a:t>една година </a:t>
            </a:r>
            <a:r>
              <a:rPr lang="ru-RU" altLang="zh-CN" dirty="0" smtClean="0"/>
              <a:t>след приключване на наблюдението на пациента поради избор на нов общопрактикуващ лекар, избор на нов диспансеризиращ лекар или приключване на диспансерното наблюдение по друг повод.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2281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altLang="zh-CN" dirty="0" smtClean="0"/>
              <a:t>      </a:t>
            </a:r>
          </a:p>
          <a:p>
            <a:pPr marL="0" indent="0">
              <a:buNone/>
            </a:pPr>
            <a:r>
              <a:rPr lang="ru-RU" altLang="zh-CN" dirty="0" smtClean="0"/>
              <a:t> </a:t>
            </a:r>
            <a:r>
              <a:rPr lang="ru-RU" altLang="zh-CN" b="1" dirty="0" smtClean="0"/>
              <a:t>Профилактичен  преглед  на децата:</a:t>
            </a:r>
          </a:p>
          <a:p>
            <a:pPr marL="0" indent="0">
              <a:buNone/>
            </a:pPr>
            <a:r>
              <a:rPr lang="ru-RU" altLang="zh-CN" dirty="0"/>
              <a:t> </a:t>
            </a:r>
            <a:r>
              <a:rPr lang="ru-RU" altLang="zh-CN" dirty="0" smtClean="0"/>
              <a:t>    Прегледите се извършват в календарни периоди – месец, година, а не в зависимост от датата на раждането. Така НЗОК няма  да отказват плащане на извършен преглед поради ненавършена възраст на детето.</a:t>
            </a:r>
          </a:p>
          <a:p>
            <a:pPr marL="0" indent="0">
              <a:buNone/>
            </a:pPr>
            <a:r>
              <a:rPr lang="ru-RU" altLang="zh-CN" dirty="0" smtClean="0"/>
              <a:t> </a:t>
            </a:r>
            <a:r>
              <a:rPr lang="ru-RU" altLang="zh-CN" sz="2400" dirty="0" smtClean="0"/>
              <a:t>При новородените се извършват до два прегледа в домашни условия до навършване на 1 месец. Първият преглед се извършва до 24 часа след изписването от болницата (ако родителите са избрали лекар още в болницата) или след избора на ОПЛ или педиатър. </a:t>
            </a:r>
            <a:r>
              <a:rPr lang="ru-RU" altLang="zh-CN" dirty="0" smtClean="0"/>
              <a:t>Прегледите са един път месечно в рамките </a:t>
            </a:r>
            <a:r>
              <a:rPr lang="ru-RU" altLang="zh-CN" b="1" u="sng" dirty="0" smtClean="0"/>
              <a:t>на календарния месец . </a:t>
            </a:r>
          </a:p>
          <a:p>
            <a:pPr marL="0" indent="0">
              <a:buNone/>
            </a:pPr>
            <a:endParaRPr lang="zh-CN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30688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endParaRPr lang="ru-RU" altLang="zh-CN" dirty="0" smtClean="0"/>
          </a:p>
          <a:p>
            <a:pPr marL="0" indent="0">
              <a:buNone/>
            </a:pPr>
            <a:endParaRPr lang="ru-RU" altLang="zh-CN" dirty="0"/>
          </a:p>
          <a:p>
            <a:pPr marL="0" indent="0">
              <a:buNone/>
            </a:pPr>
            <a:r>
              <a:rPr lang="ru-RU" altLang="zh-CN" dirty="0" smtClean="0"/>
              <a:t>Прегледите от 1 до 2 години са 4 и се извършват през интервали не по-малки от 2 месеца; от 2 до 7 години – два пъти годишно през периоди не по-малки от 4 месеца.</a:t>
            </a:r>
          </a:p>
          <a:p>
            <a:pPr marL="0" indent="0">
              <a:buNone/>
            </a:pPr>
            <a:r>
              <a:rPr lang="ru-RU" altLang="zh-CN" dirty="0" smtClean="0"/>
              <a:t> Остава ориентировъчното изследване на зрението на 5-годишна възраст на детето. </a:t>
            </a:r>
          </a:p>
          <a:p>
            <a:pPr marL="0" indent="0">
              <a:buNone/>
            </a:pPr>
            <a:r>
              <a:rPr lang="ru-RU" altLang="zh-CN" dirty="0" smtClean="0"/>
              <a:t>Остава възможността урина на учениците да се изследва в лаборатория. </a:t>
            </a:r>
          </a:p>
        </p:txBody>
      </p:sp>
    </p:spTree>
    <p:extLst>
      <p:ext uri="{BB962C8B-B14F-4D97-AF65-F5344CB8AC3E}">
        <p14:creationId xmlns:p14="http://schemas.microsoft.com/office/powerpoint/2010/main" val="233889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Профилактика и диспансер.2017</Template>
  <TotalTime>209</TotalTime>
  <Words>732</Words>
  <Application>Microsoft Office PowerPoint</Application>
  <PresentationFormat>Презентация на цял екран (4:3)</PresentationFormat>
  <Paragraphs>122</Paragraphs>
  <Slides>29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29</vt:i4>
      </vt:variant>
    </vt:vector>
  </HeadingPairs>
  <TitlesOfParts>
    <vt:vector size="34" baseType="lpstr">
      <vt:lpstr>宋体</vt:lpstr>
      <vt:lpstr>Arial</vt:lpstr>
      <vt:lpstr>Calibri</vt:lpstr>
      <vt:lpstr>Wingdings</vt:lpstr>
      <vt:lpstr>Office Theme</vt:lpstr>
      <vt:lpstr>Промените в провеждането на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Промените в провеждането на</dc:title>
  <dc:subject>medical</dc:subject>
  <dc:creator>d-r Mindov</dc:creator>
  <cp:keywords>Medical, Medical PowerPoint template, free, PowerPoint template, download, PPT template, PowerPoint templates, slideshow template, POT, POTX, Power Point template, slide show template</cp:keywords>
  <dc:description>Made by Leawo Software. To find more free PowerPoint templates, please visit http://www.leawo.com/free-powerpoint-templates/</dc:description>
  <cp:lastModifiedBy>ASUS</cp:lastModifiedBy>
  <cp:revision>14</cp:revision>
  <dcterms:created xsi:type="dcterms:W3CDTF">2017-05-01T15:53:22Z</dcterms:created>
  <dcterms:modified xsi:type="dcterms:W3CDTF">2017-05-13T10:21:22Z</dcterms:modified>
  <cp:category>PowerPoint template, medical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http://www.leawo.com/free-powerpoint-templates/</vt:lpwstr>
  </property>
</Properties>
</file>